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6"/>
  </p:notesMasterIdLst>
  <p:sldIdLst>
    <p:sldId id="316" r:id="rId5"/>
    <p:sldId id="315" r:id="rId6"/>
    <p:sldId id="319" r:id="rId7"/>
    <p:sldId id="327" r:id="rId8"/>
    <p:sldId id="328" r:id="rId9"/>
    <p:sldId id="329" r:id="rId10"/>
    <p:sldId id="330" r:id="rId11"/>
    <p:sldId id="335" r:id="rId12"/>
    <p:sldId id="336" r:id="rId13"/>
    <p:sldId id="331" r:id="rId14"/>
    <p:sldId id="332" r:id="rId15"/>
    <p:sldId id="300" r:id="rId16"/>
    <p:sldId id="302" r:id="rId17"/>
    <p:sldId id="333" r:id="rId18"/>
    <p:sldId id="337" r:id="rId19"/>
    <p:sldId id="338" r:id="rId20"/>
    <p:sldId id="339" r:id="rId21"/>
    <p:sldId id="334" r:id="rId22"/>
    <p:sldId id="321" r:id="rId23"/>
    <p:sldId id="322" r:id="rId24"/>
    <p:sldId id="317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Meldazy" initials="SM" lastIdx="1" clrIdx="0">
    <p:extLst>
      <p:ext uri="{19B8F6BF-5375-455C-9EA6-DF929625EA0E}">
        <p15:presenceInfo xmlns:p15="http://schemas.microsoft.com/office/powerpoint/2012/main" userId="9ccb872e2832ae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38F"/>
    <a:srgbClr val="627783"/>
    <a:srgbClr val="178D60"/>
    <a:srgbClr val="00B050"/>
    <a:srgbClr val="445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6472" autoAdjust="0"/>
  </p:normalViewPr>
  <p:slideViewPr>
    <p:cSldViewPr snapToGrid="0">
      <p:cViewPr varScale="1">
        <p:scale>
          <a:sx n="114" d="100"/>
          <a:sy n="114" d="100"/>
        </p:scale>
        <p:origin x="1428" y="80"/>
      </p:cViewPr>
      <p:guideLst/>
    </p:cSldViewPr>
  </p:slideViewPr>
  <p:outlineViewPr>
    <p:cViewPr>
      <p:scale>
        <a:sx n="33" d="100"/>
        <a:sy n="33" d="100"/>
      </p:scale>
      <p:origin x="0" y="-15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2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24748-9BD7-4B53-B961-37B1A3374734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61170-C5C9-408D-8CF6-D543F28817F4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/>
            <a:t>Hard to locate</a:t>
          </a:r>
        </a:p>
      </dgm:t>
    </dgm:pt>
    <dgm:pt modelId="{FA41422A-362E-4CB9-B721-6396333A9D44}" type="parTrans" cxnId="{67A1F601-18BB-4A7D-A6BF-AF65089493D2}">
      <dgm:prSet/>
      <dgm:spPr/>
      <dgm:t>
        <a:bodyPr/>
        <a:lstStyle/>
        <a:p>
          <a:endParaRPr lang="en-US"/>
        </a:p>
      </dgm:t>
    </dgm:pt>
    <dgm:pt modelId="{4F4F9A86-38B2-4899-9678-94792EF4DAA6}" type="sibTrans" cxnId="{67A1F601-18BB-4A7D-A6BF-AF65089493D2}">
      <dgm:prSet/>
      <dgm:spPr/>
      <dgm:t>
        <a:bodyPr/>
        <a:lstStyle/>
        <a:p>
          <a:endParaRPr lang="en-US"/>
        </a:p>
      </dgm:t>
    </dgm:pt>
    <dgm:pt modelId="{240BD904-5993-4194-B105-29A0EF2C7EF1}">
      <dgm:prSet phldrT="[Text]"/>
      <dgm:spPr>
        <a:solidFill>
          <a:srgbClr val="178D60">
            <a:alpha val="50000"/>
          </a:srgbClr>
        </a:solidFill>
      </dgm:spPr>
      <dgm:t>
        <a:bodyPr/>
        <a:lstStyle/>
        <a:p>
          <a:r>
            <a:rPr lang="en-US" dirty="0"/>
            <a:t>Hard to contact</a:t>
          </a:r>
        </a:p>
      </dgm:t>
    </dgm:pt>
    <dgm:pt modelId="{354DD133-2F28-43B1-8C6A-04ED8B47DDB8}" type="parTrans" cxnId="{05DAF37F-4729-47EA-A200-74DA0F5772FC}">
      <dgm:prSet/>
      <dgm:spPr/>
      <dgm:t>
        <a:bodyPr/>
        <a:lstStyle/>
        <a:p>
          <a:endParaRPr lang="en-US"/>
        </a:p>
      </dgm:t>
    </dgm:pt>
    <dgm:pt modelId="{8C25F71B-7C89-4FC5-AA18-1A5EFE7F6D81}" type="sibTrans" cxnId="{05DAF37F-4729-47EA-A200-74DA0F5772FC}">
      <dgm:prSet/>
      <dgm:spPr/>
      <dgm:t>
        <a:bodyPr/>
        <a:lstStyle/>
        <a:p>
          <a:endParaRPr lang="en-US"/>
        </a:p>
      </dgm:t>
    </dgm:pt>
    <dgm:pt modelId="{E246DA84-FBC8-4B28-9949-8072B58972BD}">
      <dgm:prSet phldrT="[Text]"/>
      <dgm:spPr>
        <a:solidFill>
          <a:srgbClr val="178D60">
            <a:alpha val="50000"/>
          </a:srgbClr>
        </a:solidFill>
      </dgm:spPr>
      <dgm:t>
        <a:bodyPr/>
        <a:lstStyle/>
        <a:p>
          <a:r>
            <a:rPr lang="en-US" dirty="0"/>
            <a:t>Hard to persuade</a:t>
          </a:r>
        </a:p>
      </dgm:t>
    </dgm:pt>
    <dgm:pt modelId="{E0900DD8-E2FA-44A5-8661-D17C606CEA8A}" type="parTrans" cxnId="{FB2F60C1-DBDC-4BBE-89E7-519B1905E634}">
      <dgm:prSet/>
      <dgm:spPr/>
      <dgm:t>
        <a:bodyPr/>
        <a:lstStyle/>
        <a:p>
          <a:endParaRPr lang="en-US"/>
        </a:p>
      </dgm:t>
    </dgm:pt>
    <dgm:pt modelId="{609884ED-C903-48D3-9DA2-74480EE5AF71}" type="sibTrans" cxnId="{FB2F60C1-DBDC-4BBE-89E7-519B1905E634}">
      <dgm:prSet/>
      <dgm:spPr/>
      <dgm:t>
        <a:bodyPr/>
        <a:lstStyle/>
        <a:p>
          <a:endParaRPr lang="en-US"/>
        </a:p>
      </dgm:t>
    </dgm:pt>
    <dgm:pt modelId="{1BF23C65-C780-4828-843E-B632AD3DB3D0}">
      <dgm:prSet phldrT="[Text]"/>
      <dgm:spPr>
        <a:solidFill>
          <a:srgbClr val="178D60">
            <a:alpha val="50000"/>
          </a:srgbClr>
        </a:solidFill>
      </dgm:spPr>
      <dgm:t>
        <a:bodyPr/>
        <a:lstStyle/>
        <a:p>
          <a:r>
            <a:rPr lang="en-US" dirty="0"/>
            <a:t>Hard to interview</a:t>
          </a:r>
        </a:p>
      </dgm:t>
    </dgm:pt>
    <dgm:pt modelId="{0A56881D-509F-4342-BC6A-2CC902C73B50}" type="parTrans" cxnId="{70FADDA2-6103-4926-ABE5-5E13A8C64167}">
      <dgm:prSet/>
      <dgm:spPr/>
      <dgm:t>
        <a:bodyPr/>
        <a:lstStyle/>
        <a:p>
          <a:endParaRPr lang="en-US"/>
        </a:p>
      </dgm:t>
    </dgm:pt>
    <dgm:pt modelId="{D544E8F2-EE4E-414E-8E57-AF63B133FECF}" type="sibTrans" cxnId="{70FADDA2-6103-4926-ABE5-5E13A8C64167}">
      <dgm:prSet/>
      <dgm:spPr/>
      <dgm:t>
        <a:bodyPr/>
        <a:lstStyle/>
        <a:p>
          <a:endParaRPr lang="en-US"/>
        </a:p>
      </dgm:t>
    </dgm:pt>
    <dgm:pt modelId="{6CA3516D-A23C-4793-8A32-D250F34AD6E3}" type="pres">
      <dgm:prSet presAssocID="{E5A24748-9BD7-4B53-B961-37B1A337473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50E84-BB62-446E-8295-66A082D97D39}" type="pres">
      <dgm:prSet presAssocID="{82161170-C5C9-408D-8CF6-D543F28817F4}" presName="circ1" presStyleLbl="vennNode1" presStyleIdx="0" presStyleCnt="4" custScaleX="87992" custScaleY="62778" custLinFactNeighborX="4921" custLinFactNeighborY="10866"/>
      <dgm:spPr/>
      <dgm:t>
        <a:bodyPr/>
        <a:lstStyle/>
        <a:p>
          <a:endParaRPr lang="en-US"/>
        </a:p>
      </dgm:t>
    </dgm:pt>
    <dgm:pt modelId="{3E2AFA7A-4409-4A83-B9E2-B44EC08CACDA}" type="pres">
      <dgm:prSet presAssocID="{82161170-C5C9-408D-8CF6-D543F28817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67CF4-EA70-440C-8864-F56894EE15A3}" type="pres">
      <dgm:prSet presAssocID="{240BD904-5993-4194-B105-29A0EF2C7EF1}" presName="circ2" presStyleLbl="vennNode1" presStyleIdx="1" presStyleCnt="4" custScaleX="90864" custScaleY="60783" custLinFactNeighborX="14493" custLinFactNeighborY="-8578"/>
      <dgm:spPr/>
      <dgm:t>
        <a:bodyPr/>
        <a:lstStyle/>
        <a:p>
          <a:endParaRPr lang="en-US"/>
        </a:p>
      </dgm:t>
    </dgm:pt>
    <dgm:pt modelId="{CBDA53D4-264B-4C9F-91A3-155165927554}" type="pres">
      <dgm:prSet presAssocID="{240BD904-5993-4194-B105-29A0EF2C7E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5C576-3564-4926-845C-C1DA77FEBCF1}" type="pres">
      <dgm:prSet presAssocID="{E246DA84-FBC8-4B28-9949-8072B58972BD}" presName="circ3" presStyleLbl="vennNode1" presStyleIdx="2" presStyleCnt="4" custScaleX="86774" custScaleY="68599" custLinFactNeighborX="4290" custLinFactNeighborY="-29796"/>
      <dgm:spPr/>
      <dgm:t>
        <a:bodyPr/>
        <a:lstStyle/>
        <a:p>
          <a:endParaRPr lang="en-US"/>
        </a:p>
      </dgm:t>
    </dgm:pt>
    <dgm:pt modelId="{D1F1C0CB-196C-460E-AB01-DC1685118AD4}" type="pres">
      <dgm:prSet presAssocID="{E246DA84-FBC8-4B28-9949-8072B58972B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20360-6F63-4E0B-A232-3E550FC0D68E}" type="pres">
      <dgm:prSet presAssocID="{1BF23C65-C780-4828-843E-B632AD3DB3D0}" presName="circ4" presStyleLbl="vennNode1" presStyleIdx="3" presStyleCnt="4" custScaleX="87125" custScaleY="65675" custLinFactNeighborX="4695" custLinFactNeighborY="-9225"/>
      <dgm:spPr/>
      <dgm:t>
        <a:bodyPr/>
        <a:lstStyle/>
        <a:p>
          <a:endParaRPr lang="en-US"/>
        </a:p>
      </dgm:t>
    </dgm:pt>
    <dgm:pt modelId="{A1105D3B-AA3E-453D-AA24-8ADEFB4A56AF}" type="pres">
      <dgm:prSet presAssocID="{1BF23C65-C780-4828-843E-B632AD3DB3D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0E0B7-E105-4811-A3E0-55017EA1AB8C}" type="presOf" srcId="{1BF23C65-C780-4828-843E-B632AD3DB3D0}" destId="{A1105D3B-AA3E-453D-AA24-8ADEFB4A56AF}" srcOrd="1" destOrd="0" presId="urn:microsoft.com/office/officeart/2005/8/layout/venn1"/>
    <dgm:cxn modelId="{481EDB80-B912-4B13-8310-06AC8176291F}" type="presOf" srcId="{1BF23C65-C780-4828-843E-B632AD3DB3D0}" destId="{2C020360-6F63-4E0B-A232-3E550FC0D68E}" srcOrd="0" destOrd="0" presId="urn:microsoft.com/office/officeart/2005/8/layout/venn1"/>
    <dgm:cxn modelId="{08292296-7920-49D3-8909-7AE9246F5585}" type="presOf" srcId="{E246DA84-FBC8-4B28-9949-8072B58972BD}" destId="{FAF5C576-3564-4926-845C-C1DA77FEBCF1}" srcOrd="0" destOrd="0" presId="urn:microsoft.com/office/officeart/2005/8/layout/venn1"/>
    <dgm:cxn modelId="{70FADDA2-6103-4926-ABE5-5E13A8C64167}" srcId="{E5A24748-9BD7-4B53-B961-37B1A3374734}" destId="{1BF23C65-C780-4828-843E-B632AD3DB3D0}" srcOrd="3" destOrd="0" parTransId="{0A56881D-509F-4342-BC6A-2CC902C73B50}" sibTransId="{D544E8F2-EE4E-414E-8E57-AF63B133FECF}"/>
    <dgm:cxn modelId="{D5D4FA32-9261-4B18-B4CE-E2E2085360D0}" type="presOf" srcId="{E5A24748-9BD7-4B53-B961-37B1A3374734}" destId="{6CA3516D-A23C-4793-8A32-D250F34AD6E3}" srcOrd="0" destOrd="0" presId="urn:microsoft.com/office/officeart/2005/8/layout/venn1"/>
    <dgm:cxn modelId="{64A11351-D8C2-4049-ADAA-FAE002DFBBA7}" type="presOf" srcId="{240BD904-5993-4194-B105-29A0EF2C7EF1}" destId="{CBDA53D4-264B-4C9F-91A3-155165927554}" srcOrd="1" destOrd="0" presId="urn:microsoft.com/office/officeart/2005/8/layout/venn1"/>
    <dgm:cxn modelId="{67A1F601-18BB-4A7D-A6BF-AF65089493D2}" srcId="{E5A24748-9BD7-4B53-B961-37B1A3374734}" destId="{82161170-C5C9-408D-8CF6-D543F28817F4}" srcOrd="0" destOrd="0" parTransId="{FA41422A-362E-4CB9-B721-6396333A9D44}" sibTransId="{4F4F9A86-38B2-4899-9678-94792EF4DAA6}"/>
    <dgm:cxn modelId="{3E8351AB-E887-40D3-A290-DD110CAB3BD6}" type="presOf" srcId="{82161170-C5C9-408D-8CF6-D543F28817F4}" destId="{9CF50E84-BB62-446E-8295-66A082D97D39}" srcOrd="0" destOrd="0" presId="urn:microsoft.com/office/officeart/2005/8/layout/venn1"/>
    <dgm:cxn modelId="{FB2F60C1-DBDC-4BBE-89E7-519B1905E634}" srcId="{E5A24748-9BD7-4B53-B961-37B1A3374734}" destId="{E246DA84-FBC8-4B28-9949-8072B58972BD}" srcOrd="2" destOrd="0" parTransId="{E0900DD8-E2FA-44A5-8661-D17C606CEA8A}" sibTransId="{609884ED-C903-48D3-9DA2-74480EE5AF71}"/>
    <dgm:cxn modelId="{42213386-2A33-4D70-B7E0-5414D8516452}" type="presOf" srcId="{82161170-C5C9-408D-8CF6-D543F28817F4}" destId="{3E2AFA7A-4409-4A83-B9E2-B44EC08CACDA}" srcOrd="1" destOrd="0" presId="urn:microsoft.com/office/officeart/2005/8/layout/venn1"/>
    <dgm:cxn modelId="{31BAFD7C-1393-4B93-9293-DC70BA78FCB8}" type="presOf" srcId="{240BD904-5993-4194-B105-29A0EF2C7EF1}" destId="{CE067CF4-EA70-440C-8864-F56894EE15A3}" srcOrd="0" destOrd="0" presId="urn:microsoft.com/office/officeart/2005/8/layout/venn1"/>
    <dgm:cxn modelId="{05DAF37F-4729-47EA-A200-74DA0F5772FC}" srcId="{E5A24748-9BD7-4B53-B961-37B1A3374734}" destId="{240BD904-5993-4194-B105-29A0EF2C7EF1}" srcOrd="1" destOrd="0" parTransId="{354DD133-2F28-43B1-8C6A-04ED8B47DDB8}" sibTransId="{8C25F71B-7C89-4FC5-AA18-1A5EFE7F6D81}"/>
    <dgm:cxn modelId="{C950DBCC-2C2C-4005-8C4A-2736750009D3}" type="presOf" srcId="{E246DA84-FBC8-4B28-9949-8072B58972BD}" destId="{D1F1C0CB-196C-460E-AB01-DC1685118AD4}" srcOrd="1" destOrd="0" presId="urn:microsoft.com/office/officeart/2005/8/layout/venn1"/>
    <dgm:cxn modelId="{09840AB0-5150-4E51-9E7B-7F48BA8BA3C0}" type="presParOf" srcId="{6CA3516D-A23C-4793-8A32-D250F34AD6E3}" destId="{9CF50E84-BB62-446E-8295-66A082D97D39}" srcOrd="0" destOrd="0" presId="urn:microsoft.com/office/officeart/2005/8/layout/venn1"/>
    <dgm:cxn modelId="{CE6CE6D3-2ABF-453C-BEBA-D04688378228}" type="presParOf" srcId="{6CA3516D-A23C-4793-8A32-D250F34AD6E3}" destId="{3E2AFA7A-4409-4A83-B9E2-B44EC08CACDA}" srcOrd="1" destOrd="0" presId="urn:microsoft.com/office/officeart/2005/8/layout/venn1"/>
    <dgm:cxn modelId="{53D99A32-5555-4D4B-8C7E-BE9F816496F2}" type="presParOf" srcId="{6CA3516D-A23C-4793-8A32-D250F34AD6E3}" destId="{CE067CF4-EA70-440C-8864-F56894EE15A3}" srcOrd="2" destOrd="0" presId="urn:microsoft.com/office/officeart/2005/8/layout/venn1"/>
    <dgm:cxn modelId="{1F355BE2-AA5B-4623-812E-A5E4D4451F52}" type="presParOf" srcId="{6CA3516D-A23C-4793-8A32-D250F34AD6E3}" destId="{CBDA53D4-264B-4C9F-91A3-155165927554}" srcOrd="3" destOrd="0" presId="urn:microsoft.com/office/officeart/2005/8/layout/venn1"/>
    <dgm:cxn modelId="{9637EC45-0498-4A15-ABA8-425184BAAB0C}" type="presParOf" srcId="{6CA3516D-A23C-4793-8A32-D250F34AD6E3}" destId="{FAF5C576-3564-4926-845C-C1DA77FEBCF1}" srcOrd="4" destOrd="0" presId="urn:microsoft.com/office/officeart/2005/8/layout/venn1"/>
    <dgm:cxn modelId="{9B9D0E6B-40C8-4C2C-B834-0EC996BBFD87}" type="presParOf" srcId="{6CA3516D-A23C-4793-8A32-D250F34AD6E3}" destId="{D1F1C0CB-196C-460E-AB01-DC1685118AD4}" srcOrd="5" destOrd="0" presId="urn:microsoft.com/office/officeart/2005/8/layout/venn1"/>
    <dgm:cxn modelId="{F1CDFADC-CFA8-4900-95F3-1DD033348974}" type="presParOf" srcId="{6CA3516D-A23C-4793-8A32-D250F34AD6E3}" destId="{2C020360-6F63-4E0B-A232-3E550FC0D68E}" srcOrd="6" destOrd="0" presId="urn:microsoft.com/office/officeart/2005/8/layout/venn1"/>
    <dgm:cxn modelId="{B1796F2C-5353-4BC0-839C-CD1FB89FA701}" type="presParOf" srcId="{6CA3516D-A23C-4793-8A32-D250F34AD6E3}" destId="{A1105D3B-AA3E-453D-AA24-8ADEFB4A56A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50E84-BB62-446E-8295-66A082D97D39}">
      <dsp:nvSpPr>
        <dsp:cNvPr id="0" name=""/>
        <dsp:cNvSpPr/>
      </dsp:nvSpPr>
      <dsp:spPr>
        <a:xfrm>
          <a:off x="2682580" y="748752"/>
          <a:ext cx="2200186" cy="1569726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Hard to locate</a:t>
          </a:r>
        </a:p>
      </dsp:txBody>
      <dsp:txXfrm>
        <a:off x="2936448" y="960061"/>
        <a:ext cx="1692451" cy="498086"/>
      </dsp:txXfrm>
    </dsp:sp>
    <dsp:sp modelId="{CE067CF4-EA70-440C-8864-F56894EE15A3}">
      <dsp:nvSpPr>
        <dsp:cNvPr id="0" name=""/>
        <dsp:cNvSpPr/>
      </dsp:nvSpPr>
      <dsp:spPr>
        <a:xfrm>
          <a:off x="3991979" y="1393472"/>
          <a:ext cx="2271999" cy="1519842"/>
        </a:xfrm>
        <a:prstGeom prst="ellipse">
          <a:avLst/>
        </a:prstGeom>
        <a:solidFill>
          <a:srgbClr val="178D6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Hard to contact</a:t>
          </a:r>
        </a:p>
      </dsp:txBody>
      <dsp:txXfrm>
        <a:off x="5215364" y="1568838"/>
        <a:ext cx="873845" cy="1169109"/>
      </dsp:txXfrm>
    </dsp:sp>
    <dsp:sp modelId="{FAF5C576-3564-4926-845C-C1DA77FEBCF1}">
      <dsp:nvSpPr>
        <dsp:cNvPr id="0" name=""/>
        <dsp:cNvSpPr/>
      </dsp:nvSpPr>
      <dsp:spPr>
        <a:xfrm>
          <a:off x="2682030" y="1871175"/>
          <a:ext cx="2169731" cy="1715276"/>
        </a:xfrm>
        <a:prstGeom prst="ellipse">
          <a:avLst/>
        </a:prstGeom>
        <a:solidFill>
          <a:srgbClr val="178D6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Hard to persuade</a:t>
          </a:r>
        </a:p>
      </dsp:txBody>
      <dsp:txXfrm>
        <a:off x="2932383" y="2811279"/>
        <a:ext cx="1669024" cy="544270"/>
      </dsp:txXfrm>
    </dsp:sp>
    <dsp:sp modelId="{2C020360-6F63-4E0B-A232-3E550FC0D68E}">
      <dsp:nvSpPr>
        <dsp:cNvPr id="0" name=""/>
        <dsp:cNvSpPr/>
      </dsp:nvSpPr>
      <dsp:spPr>
        <a:xfrm>
          <a:off x="1581804" y="1316133"/>
          <a:ext cx="2178508" cy="1642163"/>
        </a:xfrm>
        <a:prstGeom prst="ellipse">
          <a:avLst/>
        </a:prstGeom>
        <a:solidFill>
          <a:srgbClr val="178D6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Hard to interview</a:t>
          </a:r>
        </a:p>
      </dsp:txBody>
      <dsp:txXfrm>
        <a:off x="1749382" y="1505614"/>
        <a:ext cx="837887" cy="1263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4F0791-0BEA-4611-8EE5-CD2781F84E19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770E3E-7611-49E3-9AEA-3A90DE374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0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7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70E3E-7611-49E3-9AEA-3A90DE374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45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93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8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4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76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Count Continues with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Informing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Mobilizing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Organizing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Educati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01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Mission/Vision: </a:t>
            </a: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Ensure everyone is counted accurately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Leadership: </a:t>
            </a: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High-level, highly visible, and spanning the spectrum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Function: </a:t>
            </a: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Provide oversight of outreach – methods, message, and coverage</a:t>
            </a:r>
          </a:p>
          <a:p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/>
              <a:t>Enabling a grassroots movement of trusted messengers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Instilling trust and confidence in the process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Making it meaningful: Don’t count yourself out… get counted!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Assisting the process – explanations, FAQ, internet, language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Providing ‘intelligence:’ how the community is feeling/what it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8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53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US Census Bureau has been challenged to reduce costs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As the</a:t>
            </a:r>
            <a:r>
              <a:rPr lang="en-US" sz="1200" baseline="0" dirty="0" smtClean="0">
                <a:latin typeface="+mn-lt"/>
              </a:rPr>
              <a:t> largest peacetime mobilization in a exponentially growing population, the price of the census done the old fashion way is growing and growing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endParaRPr lang="en-US" sz="1200" dirty="0" smtClean="0">
              <a:latin typeface="+mn-lt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Census changing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Encourage</a:t>
            </a:r>
            <a:r>
              <a:rPr lang="en-US" sz="1200" baseline="0" dirty="0" smtClean="0">
                <a:latin typeface="+mn-lt"/>
              </a:rPr>
              <a:t> the use of internet as the primary method of self-response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+mn-lt"/>
              </a:rPr>
              <a:t>Automate systems</a:t>
            </a:r>
          </a:p>
          <a:p>
            <a:pPr marL="1311275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+mn-lt"/>
              </a:rPr>
              <a:t>Updating the Master Address File</a:t>
            </a:r>
          </a:p>
          <a:p>
            <a:pPr marL="1311275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Automate in person enumeration</a:t>
            </a:r>
          </a:p>
          <a:p>
            <a:pPr marL="1311275" marR="0" lvl="2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78D60"/>
              </a:buClr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lang="en-US" sz="1200" dirty="0" smtClean="0">
                <a:latin typeface="+mn-lt"/>
              </a:rPr>
              <a:t>Automate enumerator</a:t>
            </a:r>
            <a:r>
              <a:rPr lang="en-US" sz="1200" baseline="0" dirty="0" smtClean="0">
                <a:latin typeface="+mn-lt"/>
              </a:rPr>
              <a:t> training and administration of their tasks and payroll, etc.</a:t>
            </a:r>
          </a:p>
          <a:p>
            <a:pPr marL="854075" marR="0" lvl="1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78D60"/>
              </a:buClr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lang="en-US" sz="1200" baseline="0" dirty="0" smtClean="0">
                <a:latin typeface="+mn-lt"/>
              </a:rPr>
              <a:t>It is short – 10 questions in 10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88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09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9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Article I, Section 2 of US Constitution &amp; apportionment – DISTRIBUTE POLITICAL POWER</a:t>
            </a:r>
            <a:r>
              <a:rPr lang="en-US" sz="2000" baseline="0" dirty="0" smtClean="0"/>
              <a:t> AND ENSURE FAIR REPRESENTATION</a:t>
            </a:r>
            <a:endParaRPr lang="en-US" sz="2000" dirty="0" smtClean="0"/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000" dirty="0" smtClean="0"/>
              <a:t>Census-derived data influences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 smtClean="0"/>
              <a:t>Federal, state, and local budget and planning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900" dirty="0" smtClean="0"/>
              <a:t>Business, developer, philanthropies, nonprofits –</a:t>
            </a:r>
            <a:r>
              <a:rPr lang="en-US" sz="1900" baseline="0" dirty="0" smtClean="0"/>
              <a:t> WHERE TO LOCATE A BUSINESS</a:t>
            </a:r>
            <a:endParaRPr lang="en-US" sz="1900" dirty="0" smtClean="0"/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$16.7 billion in FY 2016 for Washington, or an average of $2,319 per person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 10 years, that’s $5.8 million for every 100 households missed!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Healthcare, Education, Highway and Rural assistance funding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FY2017, WA got $697 million in funding as part of the Fixing</a:t>
            </a: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America’s Surface Transportation Bill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Census determines WA states share of federal Coastal Zone Management grants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$39 million in Indian Housing Block Grants and another $600 million in other housing assistance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 – Special </a:t>
            </a:r>
            <a:r>
              <a:rPr lang="en-US" sz="1200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Head Start, School Nutrition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– Medicare, Medicaid, CHIP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the local level: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CITIES GET,</a:t>
            </a: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at least,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$38.21 per person of state shared revenue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COUNTIES, at least, $5.98 per person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6875" lvl="0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ACCURATE COUNT</a:t>
            </a:r>
            <a:r>
              <a:rPr lang="en-US" sz="12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POPULATION IS therefore IMPORTANT FOR THE DISTRIBUTION OF ECONOMIC AND POLITICAL POWER</a:t>
            </a: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9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US Census Bureau has been challenged to reduce costs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As the</a:t>
            </a:r>
            <a:r>
              <a:rPr lang="en-US" sz="1200" baseline="0" dirty="0" smtClean="0">
                <a:latin typeface="+mn-lt"/>
              </a:rPr>
              <a:t> largest peacetime mobilization in a exponentially growing population, the price of the census done the old fashion way is growing and growing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endParaRPr lang="en-US" sz="1200" dirty="0" smtClean="0">
              <a:latin typeface="+mn-lt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Census changing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Encourage</a:t>
            </a:r>
            <a:r>
              <a:rPr lang="en-US" sz="1200" baseline="0" dirty="0" smtClean="0">
                <a:latin typeface="+mn-lt"/>
              </a:rPr>
              <a:t> the use of internet as the primary method of self-response</a:t>
            </a:r>
          </a:p>
          <a:p>
            <a:pPr marL="8540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+mn-lt"/>
              </a:rPr>
              <a:t>Automate systems</a:t>
            </a:r>
          </a:p>
          <a:p>
            <a:pPr marL="1311275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baseline="0" dirty="0" smtClean="0">
                <a:latin typeface="+mn-lt"/>
              </a:rPr>
              <a:t>Updating the Master Address File</a:t>
            </a:r>
          </a:p>
          <a:p>
            <a:pPr marL="1311275" lvl="2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1200" dirty="0" smtClean="0">
                <a:latin typeface="+mn-lt"/>
              </a:rPr>
              <a:t>Automate in person enumeration</a:t>
            </a:r>
          </a:p>
          <a:p>
            <a:pPr marL="1311275" marR="0" lvl="2" indent="-284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78D60"/>
              </a:buClr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lang="en-US" sz="1200" dirty="0" smtClean="0">
                <a:latin typeface="+mn-lt"/>
              </a:rPr>
              <a:t>Automate enumerator</a:t>
            </a:r>
            <a:r>
              <a:rPr lang="en-US" sz="1200" baseline="0" dirty="0" smtClean="0">
                <a:latin typeface="+mn-lt"/>
              </a:rPr>
              <a:t> training and administration of their tasks and payroll,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70E3E-7611-49E3-9AEA-3A90DE374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3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7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0740" lvl="1">
              <a:spcAft>
                <a:spcPts val="1223"/>
              </a:spcAft>
              <a:buClr>
                <a:srgbClr val="1680BC"/>
              </a:buClr>
            </a:pPr>
            <a:r>
              <a:rPr lang="en-US" sz="2000" dirty="0" smtClean="0"/>
              <a:t>ADMIN</a:t>
            </a:r>
            <a:r>
              <a:rPr lang="en-US" sz="2000" baseline="0" dirty="0" smtClean="0"/>
              <a:t> RECORDS – IRS, Social Security Administration</a:t>
            </a:r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baseline="0" dirty="0" smtClean="0"/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r>
              <a:rPr lang="en-US" sz="2000" baseline="0" dirty="0" smtClean="0"/>
              <a:t>Spanish paper questionnaire and on tablet</a:t>
            </a:r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r>
              <a:rPr lang="en-US" sz="2000" baseline="0" dirty="0" smtClean="0"/>
              <a:t>Online and on the phone – 12+ 1</a:t>
            </a:r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r>
              <a:rPr lang="en-US" sz="2000" baseline="0" dirty="0" smtClean="0"/>
              <a:t>Language guides, glossary, language identification card, video and print guides</a:t>
            </a:r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baseline="0" dirty="0" smtClean="0"/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r>
              <a:rPr lang="en-US" sz="2000" baseline="0" dirty="0" smtClean="0"/>
              <a:t>In 2010, we had 9 offices… this time only 5</a:t>
            </a:r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r>
              <a:rPr lang="en-US" sz="2000" baseline="0" dirty="0" smtClean="0"/>
              <a:t>	January 2019 – Seattle</a:t>
            </a:r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r>
              <a:rPr lang="en-US" sz="2000" baseline="0" dirty="0" smtClean="0"/>
              <a:t>	Summer 2019 – Olympia, Everett, Tacoma, and Spokane</a:t>
            </a:r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r>
              <a:rPr lang="en-US" sz="2000" baseline="0" dirty="0" smtClean="0"/>
              <a:t>Partnership specialists (reportedly 28)</a:t>
            </a:r>
          </a:p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70E3E-7611-49E3-9AEA-3A90DE374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0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7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0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0740" lvl="1">
              <a:spcAft>
                <a:spcPts val="1223"/>
              </a:spcAft>
              <a:buClr>
                <a:srgbClr val="1680B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E3E-7611-49E3-9AEA-3A90DE3749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9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FC92B38D-4702-45E7-8627-1F0606214145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3395" y="5221132"/>
            <a:ext cx="2051664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rgbClr val="242E39"/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242E3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711011" y="6001374"/>
              <a:ext cx="2438400" cy="0"/>
            </a:xfrm>
            <a:prstGeom prst="line">
              <a:avLst/>
            </a:prstGeom>
            <a:ln>
              <a:solidFill>
                <a:schemeClr val="accent3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461518" y="1001602"/>
            <a:ext cx="106145" cy="31486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48003" y="1048056"/>
            <a:ext cx="4270375" cy="43815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250" kern="1200" dirty="0" smtClean="0">
                <a:solidFill>
                  <a:srgbClr val="00B0F0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MONTH 2018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047750" y="3614738"/>
            <a:ext cx="5635625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rgbClr val="1F4E79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Use this are for your sub headline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047750" y="1743075"/>
            <a:ext cx="5481638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accent6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PRESENTATION HEADLINE 1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68" y="169120"/>
            <a:ext cx="6363698" cy="63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649C07E8-CE8B-4DEC-835D-F58A028DC036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6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9CCBEBAB-E4E9-4B3D-94F4-EB6296EF0749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0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3561C346-0A2B-4465-B38B-F49CB90C3EC9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8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26CD80CD-1062-44BC-B1DC-A14D0D1ABBC6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4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3BD76B3-84DF-4873-A405-0B4151ED1FBA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6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99C5-269D-4B58-8756-584EB0E6173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97BD-023C-47B5-8B06-314C2643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6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059917" y="5080516"/>
            <a:ext cx="2051664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rgbClr val="242E39"/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242E3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642643" y="6001374"/>
              <a:ext cx="2651327" cy="0"/>
            </a:xfrm>
            <a:prstGeom prst="line">
              <a:avLst/>
            </a:prstGeom>
            <a:ln>
              <a:solidFill>
                <a:schemeClr val="accent3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461518" y="1001602"/>
            <a:ext cx="106145" cy="31486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135560" y="4558809"/>
            <a:ext cx="5635625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ofm.wa.gov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059917" y="912335"/>
            <a:ext cx="5481638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4400" kern="1200" baseline="0" dirty="0" smtClean="0">
                <a:solidFill>
                  <a:schemeClr val="accent6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FOR MORE INFORMATION: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059917" y="2697621"/>
            <a:ext cx="5327650" cy="841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CONTACT:</a:t>
            </a:r>
          </a:p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endParaRPr lang="en-US" dirty="0"/>
          </a:p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68" y="169120"/>
            <a:ext cx="6363698" cy="63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925" y="365126"/>
            <a:ext cx="7886700" cy="428504"/>
          </a:xfrm>
        </p:spPr>
        <p:txBody>
          <a:bodyPr>
            <a:no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8587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SzPct val="110000"/>
              <a:defRPr/>
            </a:lvl2pPr>
            <a:lvl3pPr marL="1143000" indent="-228600"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>
              <a:buClr>
                <a:schemeClr val="accent3"/>
              </a:buClr>
              <a:buSzPct val="90000"/>
              <a:defRPr/>
            </a:lvl4pPr>
            <a:lvl5pPr marL="2057400" indent="-228600"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E87447C3-3344-4FBE-AA23-AD78C8E19ACA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9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C9BAC571-4EE5-4E40-85EB-11FA76EBCA4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82722" y="2577324"/>
            <a:ext cx="6435725" cy="1597025"/>
          </a:xfrm>
        </p:spPr>
        <p:txBody>
          <a:bodyPr/>
          <a:lstStyle>
            <a:lvl1pPr marL="0" indent="0">
              <a:buNone/>
              <a:defRPr lang="en-US" sz="5500" kern="1200" dirty="0" smtClean="0">
                <a:solidFill>
                  <a:schemeClr val="accent6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68" y="169120"/>
            <a:ext cx="6363698" cy="63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925" y="365126"/>
            <a:ext cx="7886700" cy="428504"/>
          </a:xfrm>
        </p:spPr>
        <p:txBody>
          <a:bodyPr>
            <a:no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95" y="1422769"/>
            <a:ext cx="3886200" cy="435133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6E137C87-F979-4EF5-83D9-75191076C7F4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29991" y="1422769"/>
            <a:ext cx="3886200" cy="435133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1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28237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2149"/>
            <a:ext cx="3868340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28237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52149"/>
            <a:ext cx="3887391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2BA51DB9-EBC3-467C-832D-E4F27B32AD9D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01925" y="365126"/>
            <a:ext cx="78867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0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7" hasCustomPrompt="1"/>
          </p:nvPr>
        </p:nvSpPr>
        <p:spPr>
          <a:xfrm>
            <a:off x="301625" y="379413"/>
            <a:ext cx="7920038" cy="414337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51" y="2905569"/>
            <a:ext cx="260604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7373" y="2905569"/>
            <a:ext cx="260604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099C25ED-5E69-4B31-BA19-C341AE1631CE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5987095" y="2905569"/>
            <a:ext cx="260604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07651" y="1649413"/>
            <a:ext cx="2605424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5"/>
          </p:nvPr>
        </p:nvSpPr>
        <p:spPr>
          <a:xfrm>
            <a:off x="3213398" y="1649413"/>
            <a:ext cx="2605424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6"/>
          </p:nvPr>
        </p:nvSpPr>
        <p:spPr>
          <a:xfrm>
            <a:off x="5987711" y="1649413"/>
            <a:ext cx="2605424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9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FC0523A1-9541-4561-8573-7E31A57226AC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01925" y="365126"/>
            <a:ext cx="78867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3212" y="341288"/>
            <a:ext cx="8212138" cy="4432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TIMELINE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6ECC03E-3B9D-4153-97CA-698B8F7711DA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1925" y="793630"/>
            <a:ext cx="8428370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hape 45"/>
          <p:cNvCxnSpPr/>
          <p:nvPr userDrawn="1"/>
        </p:nvCxnSpPr>
        <p:spPr>
          <a:xfrm>
            <a:off x="394195" y="3531988"/>
            <a:ext cx="83361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dot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4860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OFM </a:t>
            </a:r>
            <a:fld id="{D09E6834-96EA-483E-A24D-535E62DC4241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72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5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500" i="0" kern="1200" baseline="0" dirty="0" smtClean="0">
          <a:solidFill>
            <a:srgbClr val="1F4E79"/>
          </a:solidFill>
          <a:latin typeface="+mn-lt"/>
          <a:ea typeface="Segoe UI Black" panose="020B0A02040204020203" pitchFamily="34" charset="0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m.wa.gov/2020censu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m.wa.gov/2020censu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ofm.wa.gov/2020census" TargetMode="External"/><Relationship Id="rId4" Type="http://schemas.openxmlformats.org/officeDocument/2006/relationships/hyperlink" Target="mailto:2020census@ofm.w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1789" y="939112"/>
            <a:ext cx="5511114" cy="3571104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May 3, </a:t>
            </a:r>
            <a:r>
              <a:rPr lang="en-US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Census: Are You Aware and Ready?</a:t>
            </a:r>
            <a:b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Voice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146" y="4263081"/>
            <a:ext cx="6923401" cy="1216834"/>
          </a:xfrm>
        </p:spPr>
        <p:txBody>
          <a:bodyPr>
            <a:noAutofit/>
          </a:bodyPr>
          <a:lstStyle/>
          <a:p>
            <a:pPr algn="l"/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OFM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Financial Management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50390" y="5058778"/>
            <a:ext cx="3185487" cy="61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86" y="1254106"/>
            <a:ext cx="2274541" cy="2032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25303" y="1362296"/>
            <a:ext cx="239233" cy="2509284"/>
          </a:xfrm>
          <a:prstGeom prst="rect">
            <a:avLst/>
          </a:prstGeom>
          <a:solidFill>
            <a:srgbClr val="BFA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951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624" y="178420"/>
            <a:ext cx="7120053" cy="568712"/>
          </a:xfrm>
        </p:spPr>
        <p:txBody>
          <a:bodyPr/>
          <a:lstStyle/>
          <a:p>
            <a:pPr algn="ctr"/>
            <a:r>
              <a:rPr lang="en-US" dirty="0" smtClean="0"/>
              <a:t>Multiple languages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0218" y="1561436"/>
            <a:ext cx="8432800" cy="4497619"/>
          </a:xfrm>
        </p:spPr>
        <p:txBody>
          <a:bodyPr>
            <a:noAutofit/>
          </a:bodyPr>
          <a:lstStyle/>
          <a:p>
            <a:pPr marL="427434" indent="-342900">
              <a:spcAft>
                <a:spcPts val="9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English and Spanish for paper questionnaires and field enumeration </a:t>
            </a:r>
          </a:p>
          <a:p>
            <a:pPr marL="427434" indent="-342900">
              <a:spcAft>
                <a:spcPts val="9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Internet self-response in English and 12 non-English languages</a:t>
            </a:r>
          </a:p>
          <a:p>
            <a:pPr marL="297656" indent="-213122">
              <a:spcAft>
                <a:spcPts val="9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endParaRPr lang="en-US" dirty="0" smtClean="0"/>
          </a:p>
          <a:p>
            <a:pPr marL="297656" indent="-213122">
              <a:spcAft>
                <a:spcPts val="9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 smtClean="0"/>
          </a:p>
          <a:p>
            <a:pPr marL="297656" indent="-213122">
              <a:spcAft>
                <a:spcPts val="9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sz="1800" dirty="0"/>
          </a:p>
          <a:p>
            <a:pPr marL="427434" indent="-342900">
              <a:spcAft>
                <a:spcPts val="9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Phone self-response and assistance in English, 12 non-English languages, and American Sign Language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 Light"/>
              </a:rPr>
              <a:t>OFM </a:t>
            </a:r>
            <a:fld id="{AAAAF04D-6BAF-4B12-B361-BA00A3DD1D60}" type="datetime1">
              <a:rPr lang="en-US">
                <a:solidFill>
                  <a:prstClr val="black">
                    <a:tint val="75000"/>
                  </a:prstClr>
                </a:solidFill>
                <a:latin typeface="Calibri Light"/>
              </a:rPr>
              <a:pPr defTabSz="342900"/>
              <a:t>5/3/2019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75BEBA6-4A57-406D-B671-F270610AB5E4}" type="slidenum">
              <a:rPr lang="en-US">
                <a:solidFill>
                  <a:prstClr val="black">
                    <a:tint val="75000"/>
                  </a:prstClr>
                </a:solidFill>
                <a:latin typeface="Calibri Light"/>
              </a:rPr>
              <a:pPr defTabSz="34290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37" y="3307749"/>
            <a:ext cx="6102625" cy="1609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6" y="91382"/>
            <a:ext cx="149974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0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19" y="161693"/>
            <a:ext cx="6952785" cy="631937"/>
          </a:xfrm>
        </p:spPr>
        <p:txBody>
          <a:bodyPr/>
          <a:lstStyle/>
          <a:p>
            <a:pPr algn="ctr"/>
            <a:r>
              <a:rPr lang="en-US" dirty="0" smtClean="0"/>
              <a:t>Support for 59 non-English languages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925" y="1470454"/>
            <a:ext cx="7742323" cy="4850027"/>
          </a:xfrm>
        </p:spPr>
        <p:txBody>
          <a:bodyPr>
            <a:noAutofit/>
          </a:bodyPr>
          <a:lstStyle/>
          <a:p>
            <a:pPr marL="112712">
              <a:spcAft>
                <a:spcPts val="1200"/>
              </a:spcAft>
              <a:buClr>
                <a:srgbClr val="1680BC"/>
              </a:buClr>
            </a:pPr>
            <a:endParaRPr lang="en-US" dirty="0"/>
          </a:p>
          <a:p>
            <a:pPr marL="1255712" lvl="2" indent="0">
              <a:spcAft>
                <a:spcPts val="1200"/>
              </a:spcAft>
              <a:buClr>
                <a:srgbClr val="1680BC"/>
              </a:buClr>
              <a:buNone/>
            </a:pP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25" y="1840924"/>
            <a:ext cx="8347626" cy="379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202981" cy="1075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523" y="144132"/>
            <a:ext cx="7168126" cy="649498"/>
          </a:xfrm>
        </p:spPr>
        <p:txBody>
          <a:bodyPr/>
          <a:lstStyle/>
          <a:p>
            <a:pPr algn="ctr"/>
            <a:r>
              <a:rPr lang="en-US" dirty="0" smtClean="0"/>
              <a:t>Some people are hard to count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14087"/>
              </p:ext>
            </p:extLst>
          </p:nvPr>
        </p:nvGraphicFramePr>
        <p:xfrm>
          <a:off x="822625" y="1129595"/>
          <a:ext cx="7366000" cy="480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3415" y="1615897"/>
            <a:ext cx="2150534" cy="39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4842" y="1241854"/>
            <a:ext cx="273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Participation hindered by language barriers, low literacy, lack of internet access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066" y="1122025"/>
            <a:ext cx="255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Housing units not in the frame and/or people wanting to remain hidden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8999" y="4833377"/>
            <a:ext cx="255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Highly mobile, people experiencing homelessness, physical access barriers such as gated communities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525" y="4221717"/>
            <a:ext cx="255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Suspicious of government, low levels of civic engagement</a:t>
            </a: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6759146" y="3850123"/>
            <a:ext cx="19147" cy="9195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2730843" y="1921476"/>
            <a:ext cx="1070" cy="6884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H="1">
            <a:off x="4979776" y="1847335"/>
            <a:ext cx="101325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2662881" y="4559645"/>
            <a:ext cx="1217522" cy="617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1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443" y="144132"/>
            <a:ext cx="7170235" cy="649498"/>
          </a:xfrm>
        </p:spPr>
        <p:txBody>
          <a:bodyPr/>
          <a:lstStyle/>
          <a:p>
            <a:pPr algn="ctr"/>
            <a:r>
              <a:rPr lang="en-US" dirty="0" smtClean="0"/>
              <a:t>Challenge</a:t>
            </a:r>
            <a:r>
              <a:rPr lang="en-US" dirty="0"/>
              <a:t>: </a:t>
            </a:r>
            <a:r>
              <a:rPr lang="en-US" dirty="0" smtClean="0"/>
              <a:t>Historically Undercounted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0740" y="1303867"/>
            <a:ext cx="6884957" cy="478111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/>
              <a:t>Young children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/>
              <a:t>Highly mobile persons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/>
              <a:t>Persons with complex living arrangements or crowded housing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/>
              <a:t>Racial and ethnic minorities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/>
              <a:t>Non-English speakers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/>
              <a:t>Low income persons</a:t>
            </a:r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/>
              <a:t>Persons experiencing </a:t>
            </a:r>
            <a:r>
              <a:rPr lang="en-US" dirty="0" smtClean="0"/>
              <a:t>homelessness or not living in traditional house</a:t>
            </a:r>
            <a:endParaRPr lang="en-US" dirty="0"/>
          </a:p>
          <a:p>
            <a:pPr marL="342900" indent="-342900"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/>
              <a:t>Undocumented (and documented) </a:t>
            </a:r>
            <a:r>
              <a:rPr lang="en-US" dirty="0" smtClean="0"/>
              <a:t>immigrants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202981" cy="10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59" y="144132"/>
            <a:ext cx="7216346" cy="649498"/>
          </a:xfrm>
        </p:spPr>
        <p:txBody>
          <a:bodyPr/>
          <a:lstStyle/>
          <a:p>
            <a:pPr algn="ctr"/>
            <a:r>
              <a:rPr lang="en-US" dirty="0" smtClean="0"/>
              <a:t>WA concerned about an undercount in 2020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467583"/>
            <a:ext cx="8164945" cy="4351338"/>
          </a:xfrm>
        </p:spPr>
        <p:txBody>
          <a:bodyPr>
            <a:normAutofit/>
          </a:bodyPr>
          <a:lstStyle/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Fear, apathy, distrust of government, complicated information scene, difficulty completing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Low internet access in some counties &amp; decreasing mail response to the last census (15 counties—mainly E WA)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Federal funding cut for 2020 Census – tests, swag/advertising, nonresponse follow-up, and offices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Statewide complete count committee, state agency CCC, local CCCs forming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202981" cy="10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59" y="144132"/>
            <a:ext cx="7216346" cy="649498"/>
          </a:xfrm>
        </p:spPr>
        <p:txBody>
          <a:bodyPr/>
          <a:lstStyle/>
          <a:p>
            <a:pPr algn="ctr"/>
            <a:r>
              <a:rPr lang="en-US" dirty="0"/>
              <a:t>Working together to </a:t>
            </a:r>
            <a:r>
              <a:rPr lang="en-US" dirty="0" smtClean="0"/>
              <a:t>build </a:t>
            </a:r>
            <a:r>
              <a:rPr lang="en-US" dirty="0"/>
              <a:t>and unleash a wave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2708" y="1560954"/>
            <a:ext cx="3235569" cy="424844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Create awareness</a:t>
            </a:r>
          </a:p>
          <a:p>
            <a:pPr marL="342900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Mobilize resources</a:t>
            </a:r>
          </a:p>
          <a:p>
            <a:pPr marL="342900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Organize resources</a:t>
            </a:r>
          </a:p>
          <a:p>
            <a:pPr marL="342900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Educate 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April </a:t>
            </a:r>
            <a:r>
              <a:rPr lang="en-US" sz="2400" dirty="0"/>
              <a:t>1, 2020 Census Day</a:t>
            </a:r>
          </a:p>
          <a:p>
            <a:pPr marL="342900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Post census day (non-response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202981" cy="1075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686BC4-C048-4FF5-9FA5-38381A412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542" y="1519031"/>
            <a:ext cx="4646863" cy="40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5" y="144132"/>
            <a:ext cx="7886700" cy="649498"/>
          </a:xfrm>
        </p:spPr>
        <p:txBody>
          <a:bodyPr/>
          <a:lstStyle/>
          <a:p>
            <a:pPr algn="ctr"/>
            <a:r>
              <a:rPr lang="en-US" dirty="0"/>
              <a:t>             What others are doing?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94062" y="1517987"/>
            <a:ext cx="7539644" cy="3078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i="0" kern="1200" baseline="0">
                <a:solidFill>
                  <a:schemeClr val="tx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Statewide CCC – Gary Locke</a:t>
            </a:r>
          </a:p>
          <a:p>
            <a:pPr marL="1082675" lvl="1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3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State agency CCC</a:t>
            </a:r>
            <a:endParaRPr lang="en-US" sz="23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 Census Equity Fund – Philanthropy NW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Census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Alliance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Professional/Ethnic/Linguistic CCCs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Counties and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cities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900" y="4596224"/>
            <a:ext cx="6194909" cy="182017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685800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Pierce (toolkit)</a:t>
            </a:r>
          </a:p>
          <a:p>
            <a:pPr marL="685800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King–East/South</a:t>
            </a:r>
          </a:p>
          <a:p>
            <a:pPr marL="685800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Seattle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Snohomish</a:t>
            </a:r>
          </a:p>
          <a:p>
            <a:pPr marL="969264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Yakima</a:t>
            </a:r>
          </a:p>
          <a:p>
            <a:pPr marL="969264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Spokane</a:t>
            </a:r>
          </a:p>
          <a:p>
            <a:pPr marL="969264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Wenatchee</a:t>
            </a:r>
          </a:p>
          <a:p>
            <a:pPr marL="969264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Tri-Cities</a:t>
            </a:r>
          </a:p>
          <a:p>
            <a:pPr marL="969264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Whatcom</a:t>
            </a:r>
          </a:p>
          <a:p>
            <a:pPr marL="1097280" lvl="1" indent="-228600">
              <a:spcAft>
                <a:spcPts val="6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Thurston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956755" y="1517986"/>
            <a:ext cx="4868017" cy="4349679"/>
          </a:xfrm>
          <a:prstGeom prst="triangle">
            <a:avLst>
              <a:gd name="adj" fmla="val 49072"/>
            </a:avLst>
          </a:prstGeom>
          <a:solidFill>
            <a:srgbClr val="178D6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75%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621" y="144132"/>
            <a:ext cx="6366003" cy="649498"/>
          </a:xfrm>
        </p:spPr>
        <p:txBody>
          <a:bodyPr/>
          <a:lstStyle/>
          <a:p>
            <a:pPr algn="ctr"/>
            <a:r>
              <a:rPr lang="en-US" dirty="0" smtClean="0"/>
              <a:t>GRASSTOPS MOBILIZATION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5144" y="1604484"/>
            <a:ext cx="4309278" cy="4570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i="0" kern="1200" baseline="0">
                <a:solidFill>
                  <a:schemeClr val="tx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Raise awareness of what is at stake</a:t>
            </a:r>
          </a:p>
          <a:p>
            <a:pPr marL="274320" lvl="1" indent="-274320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Mobilize communities to recruit and train trusted (and informed) messengers</a:t>
            </a:r>
          </a:p>
          <a:p>
            <a:pPr marL="274320" lvl="1" indent="-274320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endParaRPr lang="en-US" sz="22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lvl="1" indent="-274320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Maximize </a:t>
            </a: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self-response (mid-March to </a:t>
            </a: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end of April</a:t>
            </a: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74320" lvl="1" indent="-274320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Foster cooperation </a:t>
            </a: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(New Construction</a:t>
            </a:r>
            <a:r>
              <a:rPr lang="en-US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Group </a:t>
            </a:r>
            <a:r>
              <a:rPr lang="en-US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Quarters, SBE, NRFU)</a:t>
            </a:r>
            <a:endParaRPr lang="en-US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2456" y="206330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3582" y="15896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1804" y="266016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482638" y="1486300"/>
            <a:ext cx="1742304" cy="1575489"/>
          </a:xfrm>
          <a:prstGeom prst="triangle">
            <a:avLst>
              <a:gd name="adj" fmla="val 49286"/>
            </a:avLst>
          </a:prstGeom>
          <a:solidFill>
            <a:srgbClr val="C4C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78430" y="2500489"/>
            <a:ext cx="2466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36852" y="1964266"/>
            <a:ext cx="1749778" cy="16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30926" y="3057593"/>
            <a:ext cx="3369734" cy="5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59" y="144132"/>
            <a:ext cx="7216346" cy="649498"/>
          </a:xfrm>
        </p:spPr>
        <p:txBody>
          <a:bodyPr/>
          <a:lstStyle/>
          <a:p>
            <a:pPr algn="ctr"/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4874" y="1467583"/>
            <a:ext cx="8091054" cy="5013536"/>
          </a:xfrm>
        </p:spPr>
        <p:txBody>
          <a:bodyPr>
            <a:normAutofit fontScale="92500" lnSpcReduction="10000"/>
          </a:bodyPr>
          <a:lstStyle/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Inform yourself – </a:t>
            </a:r>
            <a:r>
              <a:rPr lang="en-US" dirty="0" smtClean="0">
                <a:hlinkClick r:id="rId3"/>
              </a:rPr>
              <a:t>www.ofm.wa.gov/2020census</a:t>
            </a:r>
            <a:endParaRPr lang="en-US" dirty="0" smtClean="0"/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Do a scan of your community</a:t>
            </a:r>
          </a:p>
          <a:p>
            <a:pPr marL="1141412" lvl="1" indent="-342900">
              <a:spcAft>
                <a:spcPts val="1200"/>
              </a:spcAft>
              <a:buClr>
                <a:srgbClr val="178D60"/>
              </a:buClr>
            </a:pPr>
            <a:r>
              <a:rPr lang="en-US" dirty="0"/>
              <a:t>W</a:t>
            </a:r>
            <a:r>
              <a:rPr lang="en-US" dirty="0" smtClean="0"/>
              <a:t>ho might have difficulty or be afraid? And what can be done?</a:t>
            </a:r>
          </a:p>
          <a:p>
            <a:pPr marL="1141412" lvl="1" indent="-342900">
              <a:spcAft>
                <a:spcPts val="1200"/>
              </a:spcAft>
              <a:buClr>
                <a:srgbClr val="178D60"/>
              </a:buClr>
            </a:pPr>
            <a:r>
              <a:rPr lang="en-US" dirty="0" smtClean="0"/>
              <a:t>Make an inventory of mailing lists, newsletters, recurrent communications and events that can be used to spread the word and recruit trusted messengers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Develop Commit-to-the-Census contact lists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ID places with internet access and computers/tablets to host Census Assistance Centers for those who need help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Recruit &amp; educate volunteers who can staff assistance centers and go door-to-door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202981" cy="10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278" y="144132"/>
            <a:ext cx="6621399" cy="649498"/>
          </a:xfrm>
        </p:spPr>
        <p:txBody>
          <a:bodyPr/>
          <a:lstStyle/>
          <a:p>
            <a:pPr algn="ctr"/>
            <a:r>
              <a:rPr lang="en-US" dirty="0" smtClean="0"/>
              <a:t>How can OFM help?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2232" y="1733645"/>
            <a:ext cx="7889790" cy="7624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Keep you informed - </a:t>
            </a:r>
            <a:r>
              <a:rPr lang="en-US" dirty="0" smtClean="0">
                <a:hlinkClick r:id="rId3"/>
              </a:rPr>
              <a:t>www.ofm.wa.gov/2020census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sz="2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78" y="2213721"/>
            <a:ext cx="8566184" cy="368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443" y="144132"/>
            <a:ext cx="6919784" cy="649498"/>
          </a:xfrm>
        </p:spPr>
        <p:txBody>
          <a:bodyPr/>
          <a:lstStyle/>
          <a:p>
            <a:pPr algn="ctr"/>
            <a:r>
              <a:rPr lang="en-US" dirty="0" smtClean="0"/>
              <a:t>The Decennial Census: What is it?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914" y="1606376"/>
            <a:ext cx="4842561" cy="4420857"/>
          </a:xfrm>
        </p:spPr>
        <p:txBody>
          <a:bodyPr>
            <a:normAutofit/>
          </a:bodyPr>
          <a:lstStyle/>
          <a:p>
            <a:r>
              <a:rPr lang="en-US" dirty="0" smtClean="0"/>
              <a:t>The census is a self-portrait of the nation, counting everyone living in the country once a decade.</a:t>
            </a:r>
          </a:p>
          <a:p>
            <a:endParaRPr lang="en-US" dirty="0" smtClean="0"/>
          </a:p>
          <a:p>
            <a:r>
              <a:rPr lang="en-US" b="1" dirty="0" smtClean="0"/>
              <a:t>Goal</a:t>
            </a:r>
            <a:r>
              <a:rPr lang="en-US" b="1" dirty="0"/>
              <a:t>: </a:t>
            </a:r>
            <a:r>
              <a:rPr lang="en-US" dirty="0"/>
              <a:t>Count everyone </a:t>
            </a:r>
            <a:r>
              <a:rPr lang="en-US" dirty="0" smtClean="0"/>
              <a:t>once—only once</a:t>
            </a:r>
            <a:r>
              <a:rPr lang="en-US" dirty="0"/>
              <a:t>, and in the right </a:t>
            </a:r>
            <a:r>
              <a:rPr lang="en-US" dirty="0" smtClean="0"/>
              <a:t>place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b="1" dirty="0" smtClean="0"/>
              <a:t>When: </a:t>
            </a:r>
            <a:r>
              <a:rPr lang="en-US" dirty="0" smtClean="0"/>
              <a:t>April 1, 2020</a:t>
            </a:r>
          </a:p>
          <a:p>
            <a:endParaRPr lang="en-US" b="1" dirty="0" smtClean="0"/>
          </a:p>
          <a:p>
            <a:r>
              <a:rPr lang="en-US" dirty="0" smtClean="0"/>
              <a:t>Required by Law/Civic Duty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668" y="901899"/>
            <a:ext cx="3423955" cy="33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278" y="144132"/>
            <a:ext cx="6621399" cy="649498"/>
          </a:xfrm>
        </p:spPr>
        <p:txBody>
          <a:bodyPr/>
          <a:lstStyle/>
          <a:p>
            <a:pPr algn="ctr"/>
            <a:r>
              <a:rPr lang="en-US" dirty="0" smtClean="0"/>
              <a:t>How can OFM help?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173" y="1390135"/>
            <a:ext cx="8706065" cy="50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1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86" y="1254106"/>
            <a:ext cx="2274541" cy="2032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83669" y="739726"/>
            <a:ext cx="268603" cy="3559900"/>
          </a:xfrm>
          <a:prstGeom prst="rect">
            <a:avLst/>
          </a:prstGeom>
          <a:solidFill>
            <a:srgbClr val="BFA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8579" y="2159540"/>
            <a:ext cx="5144154" cy="3819728"/>
          </a:xfrm>
        </p:spPr>
        <p:txBody>
          <a:bodyPr>
            <a:normAutofit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3000" dirty="0" smtClean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prstClr val="black"/>
                </a:solidFill>
              </a:rPr>
              <a:t>Lisa </a:t>
            </a:r>
            <a:r>
              <a:rPr lang="en-US" sz="3000" b="1" dirty="0">
                <a:solidFill>
                  <a:prstClr val="black"/>
                </a:solidFill>
              </a:rPr>
              <a:t>McLean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solidFill>
                  <a:prstClr val="black"/>
                </a:solidFill>
              </a:rPr>
              <a:t>2020 Census Coordinator</a:t>
            </a:r>
            <a:endParaRPr lang="en-US" sz="3000" dirty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prstClr val="black"/>
                </a:solidFill>
              </a:rPr>
              <a:t>Email: </a:t>
            </a:r>
            <a:r>
              <a:rPr lang="en-US" sz="3000" dirty="0" smtClean="0">
                <a:solidFill>
                  <a:prstClr val="black"/>
                </a:solidFill>
                <a:hlinkClick r:id="rId4"/>
              </a:rPr>
              <a:t>2020census@ofm.wa.gov</a:t>
            </a:r>
            <a:endParaRPr lang="en-US" sz="3000" dirty="0" smtClean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3000" dirty="0" smtClean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schemeClr val="tx1"/>
                </a:solidFill>
              </a:rPr>
              <a:t>Website: </a:t>
            </a:r>
            <a:r>
              <a:rPr lang="en-US" sz="3000" dirty="0" smtClean="0">
                <a:solidFill>
                  <a:schemeClr val="tx1"/>
                </a:solidFill>
                <a:hlinkClick r:id="rId5"/>
              </a:rPr>
              <a:t>www.ofm.wa.gov/2020census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57072" y="726332"/>
            <a:ext cx="4675762" cy="139429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FOR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157" y="144132"/>
            <a:ext cx="6858000" cy="649498"/>
          </a:xfrm>
        </p:spPr>
        <p:txBody>
          <a:bodyPr/>
          <a:lstStyle/>
          <a:p>
            <a:pPr algn="ctr"/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914" y="1906859"/>
            <a:ext cx="8115676" cy="4321097"/>
          </a:xfrm>
        </p:spPr>
        <p:txBody>
          <a:bodyPr>
            <a:noAutofit/>
          </a:bodyPr>
          <a:lstStyle/>
          <a:p>
            <a:pPr marL="112712">
              <a:spcAft>
                <a:spcPts val="600"/>
              </a:spcAft>
              <a:buClr>
                <a:srgbClr val="178D60"/>
              </a:buClr>
            </a:pPr>
            <a:r>
              <a:rPr lang="en-US" sz="2400" dirty="0" smtClean="0"/>
              <a:t>Collected data is used to: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400" dirty="0" smtClean="0"/>
              <a:t>Distribute </a:t>
            </a:r>
            <a:r>
              <a:rPr lang="en-US" sz="2400" b="1" dirty="0" smtClean="0"/>
              <a:t>political power</a:t>
            </a:r>
            <a:r>
              <a:rPr lang="en-US" sz="2400" dirty="0" smtClean="0"/>
              <a:t> by redrawing electoral boundaries 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400" dirty="0" smtClean="0"/>
              <a:t>Distribute </a:t>
            </a:r>
            <a:r>
              <a:rPr lang="en-US" sz="2400" b="1" dirty="0" smtClean="0"/>
              <a:t>federal and state funds</a:t>
            </a:r>
            <a:r>
              <a:rPr lang="en-US" sz="2400" dirty="0" smtClean="0"/>
              <a:t> for healthcare, education, highway and rural assistance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400" b="1" dirty="0" smtClean="0"/>
              <a:t>Plan</a:t>
            </a:r>
            <a:r>
              <a:rPr lang="en-US" sz="2400" dirty="0" smtClean="0"/>
              <a:t> </a:t>
            </a:r>
            <a:r>
              <a:rPr lang="en-US" sz="2400" dirty="0"/>
              <a:t>where to build schools, roads, healthcare facilities, child care and senior centers, new stores and </a:t>
            </a:r>
            <a:r>
              <a:rPr lang="en-US" sz="2400" dirty="0" smtClean="0"/>
              <a:t>factories</a:t>
            </a:r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r>
              <a:rPr lang="en-US" sz="2400" b="1" dirty="0" smtClean="0"/>
              <a:t>Inform the decision-making</a:t>
            </a:r>
            <a:r>
              <a:rPr lang="en-US" sz="2400" dirty="0" smtClean="0"/>
              <a:t> of business, nonprofits, and philanthropies</a:t>
            </a:r>
            <a:endParaRPr lang="en-US" sz="2400" dirty="0"/>
          </a:p>
          <a:p>
            <a:pPr marL="396875" indent="-284163">
              <a:spcAft>
                <a:spcPts val="1200"/>
              </a:spcAft>
              <a:buClr>
                <a:srgbClr val="178D60"/>
              </a:buClr>
              <a:buFont typeface="Wingdings 2" panose="05020102010507070707" pitchFamily="18" charset="2"/>
              <a:buChar char=""/>
            </a:pPr>
            <a:endParaRPr lang="en-US" sz="2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727" y="144132"/>
            <a:ext cx="7027500" cy="649498"/>
          </a:xfrm>
        </p:spPr>
        <p:txBody>
          <a:bodyPr/>
          <a:lstStyle/>
          <a:p>
            <a:pPr algn="ctr"/>
            <a:r>
              <a:rPr lang="en-US" dirty="0" smtClean="0"/>
              <a:t>WA communities win!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599" y="1449658"/>
            <a:ext cx="7906327" cy="495671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 2016, federal government distributed more than $880 billion for health, education, and infrastructure.</a:t>
            </a:r>
          </a:p>
          <a:p>
            <a:pPr marL="342900" indent="-342900">
              <a:lnSpc>
                <a:spcPct val="100000"/>
              </a:lnSpc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Washington received </a:t>
            </a:r>
            <a:r>
              <a:rPr lang="en-US" dirty="0"/>
              <a:t>$16.7 </a:t>
            </a:r>
            <a:r>
              <a:rPr lang="en-US" dirty="0" smtClean="0"/>
              <a:t>billion in federal funds, or $2,319 per person.</a:t>
            </a:r>
          </a:p>
          <a:p>
            <a:pPr marL="1028700" lvl="1" indent="-342900">
              <a:lnSpc>
                <a:spcPct val="100000"/>
              </a:lnSpc>
              <a:buClr>
                <a:srgbClr val="178D60"/>
              </a:buClr>
            </a:pPr>
            <a:r>
              <a:rPr lang="en-US" dirty="0"/>
              <a:t>$8.5 billion for health programs</a:t>
            </a:r>
          </a:p>
          <a:p>
            <a:pPr marL="1028700" lvl="1" indent="-342900">
              <a:lnSpc>
                <a:spcPct val="100000"/>
              </a:lnSpc>
              <a:buClr>
                <a:srgbClr val="178D60"/>
              </a:buClr>
            </a:pPr>
            <a:r>
              <a:rPr lang="en-US" dirty="0"/>
              <a:t>$2.4 billion for education</a:t>
            </a:r>
          </a:p>
          <a:p>
            <a:pPr marL="1028700" lvl="1" indent="-342900">
              <a:lnSpc>
                <a:spcPct val="100000"/>
              </a:lnSpc>
              <a:buClr>
                <a:srgbClr val="178D60"/>
              </a:buClr>
            </a:pPr>
            <a:r>
              <a:rPr lang="en-US" dirty="0"/>
              <a:t>$1.2 billion for housing</a:t>
            </a:r>
          </a:p>
          <a:p>
            <a:pPr marL="1028700" lvl="1" indent="-342900">
              <a:lnSpc>
                <a:spcPct val="100000"/>
              </a:lnSpc>
              <a:buClr>
                <a:srgbClr val="178D60"/>
              </a:buClr>
            </a:pPr>
            <a:r>
              <a:rPr lang="en-US" dirty="0"/>
              <a:t>$550 million for rural assistance programs</a:t>
            </a:r>
          </a:p>
          <a:p>
            <a:pPr marL="1028700" lvl="1" indent="-342900">
              <a:lnSpc>
                <a:spcPct val="100000"/>
              </a:lnSpc>
              <a:buClr>
                <a:srgbClr val="178D60"/>
              </a:buClr>
            </a:pPr>
            <a:r>
              <a:rPr lang="en-US" dirty="0"/>
              <a:t>Nearly $700 million in bridge and highway maintenance </a:t>
            </a:r>
            <a:r>
              <a:rPr lang="en-US" dirty="0" smtClean="0"/>
              <a:t>&amp; construction</a:t>
            </a:r>
            <a:endParaRPr lang="en-US" dirty="0"/>
          </a:p>
          <a:p>
            <a:pPr marL="342900" indent="-342900">
              <a:lnSpc>
                <a:spcPct val="100000"/>
              </a:lnSpc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each 100 households missed, </a:t>
            </a:r>
            <a:r>
              <a:rPr lang="en-US" dirty="0" smtClean="0"/>
              <a:t>WA could lose </a:t>
            </a:r>
            <a:r>
              <a:rPr lang="en-US" dirty="0"/>
              <a:t>$5.8 </a:t>
            </a:r>
            <a:r>
              <a:rPr lang="en-US" dirty="0" smtClean="0"/>
              <a:t>million over a 10-year period.</a:t>
            </a:r>
          </a:p>
          <a:p>
            <a:pPr marL="342900" indent="-342900">
              <a:lnSpc>
                <a:spcPct val="100000"/>
              </a:lnSpc>
              <a:buClr>
                <a:srgbClr val="178D6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Clr>
                <a:srgbClr val="178D6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Clr>
                <a:srgbClr val="178D6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Clr>
                <a:srgbClr val="178D6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Clr>
                <a:srgbClr val="178D6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00000"/>
              </a:lnSpc>
              <a:buClr>
                <a:srgbClr val="178D60"/>
              </a:buClr>
            </a:pPr>
            <a:endParaRPr lang="en-US" dirty="0" smtClean="0"/>
          </a:p>
          <a:p>
            <a:pPr>
              <a:lnSpc>
                <a:spcPct val="100000"/>
              </a:lnSpc>
              <a:buClr>
                <a:srgbClr val="178D60"/>
              </a:buClr>
            </a:pPr>
            <a:endParaRPr lang="en-US" dirty="0"/>
          </a:p>
          <a:p>
            <a:pPr marL="342900" indent="-342900">
              <a:lnSpc>
                <a:spcPct val="150000"/>
              </a:lnSpc>
              <a:buClr>
                <a:srgbClr val="178D6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712">
              <a:spcAft>
                <a:spcPts val="1200"/>
              </a:spcAft>
              <a:buClr>
                <a:srgbClr val="1680BC"/>
              </a:buClr>
            </a:pPr>
            <a:endParaRPr lang="en-US" sz="20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OFM </a:t>
            </a:r>
            <a:fld id="{AAAAF04D-6BAF-4B12-B361-BA00A3DD1D6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BEBA6-4A57-406D-B671-F270610AB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144132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9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770" y="172844"/>
            <a:ext cx="6954313" cy="624468"/>
          </a:xfrm>
        </p:spPr>
        <p:txBody>
          <a:bodyPr/>
          <a:lstStyle/>
          <a:p>
            <a:pPr algn="ctr"/>
            <a:r>
              <a:rPr lang="en-US" dirty="0" smtClean="0"/>
              <a:t>2020 Census introduces online self-response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6473" y="1720835"/>
            <a:ext cx="3264182" cy="4186881"/>
          </a:xfrm>
        </p:spPr>
        <p:txBody>
          <a:bodyPr>
            <a:noAutofit/>
          </a:bodyPr>
          <a:lstStyle/>
          <a:p>
            <a:pPr marL="112712">
              <a:spcAft>
                <a:spcPts val="1200"/>
              </a:spcAft>
              <a:buClr>
                <a:srgbClr val="178D60"/>
              </a:buClr>
            </a:pPr>
            <a:r>
              <a:rPr lang="en-US" dirty="0"/>
              <a:t>R</a:t>
            </a:r>
            <a:r>
              <a:rPr lang="en-US" dirty="0" smtClean="0"/>
              <a:t>espond online via </a:t>
            </a:r>
          </a:p>
          <a:p>
            <a:pPr marL="569912" indent="-4572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Computer</a:t>
            </a:r>
          </a:p>
          <a:p>
            <a:pPr marL="569912" indent="-4572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Tablet</a:t>
            </a:r>
          </a:p>
          <a:p>
            <a:pPr marL="569912" indent="-4572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Smartphone</a:t>
            </a:r>
            <a:endParaRPr lang="en-US" dirty="0"/>
          </a:p>
          <a:p>
            <a:pPr marL="1255712" lvl="2" indent="0">
              <a:spcAft>
                <a:spcPts val="1200"/>
              </a:spcAft>
              <a:buClr>
                <a:srgbClr val="1680BC"/>
              </a:buClr>
              <a:buNone/>
            </a:pP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55" y="1055090"/>
            <a:ext cx="5006109" cy="52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1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224" y="195146"/>
            <a:ext cx="6840998" cy="598484"/>
          </a:xfrm>
        </p:spPr>
        <p:txBody>
          <a:bodyPr/>
          <a:lstStyle/>
          <a:p>
            <a:pPr algn="ctr"/>
            <a:r>
              <a:rPr lang="en-US" dirty="0" smtClean="0"/>
              <a:t>Invitations mailed in March 2020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OFM </a:t>
            </a:r>
            <a:fld id="{AAAAF04D-6BAF-4B12-B361-BA00A3DD1D6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BEBA6-4A57-406D-B671-F270610AB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04" y="1031985"/>
            <a:ext cx="4914077" cy="5222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236" y="1681790"/>
            <a:ext cx="35556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2" indent="-28575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Mailings staggered  over several days in order to:</a:t>
            </a:r>
          </a:p>
          <a:p>
            <a:pPr marL="685800" lvl="1" indent="-2286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Spread out the number of users responding online</a:t>
            </a:r>
          </a:p>
          <a:p>
            <a:pPr marL="685800" lvl="1" indent="-2286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rovide better service to those who need phone help</a:t>
            </a:r>
          </a:p>
          <a:p>
            <a:pPr marL="398462" indent="-28575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Special process for nontraditional households—university housing, senior care centers, homeless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468" y="198308"/>
            <a:ext cx="6958538" cy="576701"/>
          </a:xfrm>
        </p:spPr>
        <p:txBody>
          <a:bodyPr/>
          <a:lstStyle/>
          <a:p>
            <a:pPr algn="ctr"/>
            <a:r>
              <a:rPr lang="en-US" dirty="0" smtClean="0"/>
              <a:t>Questionnaire – “10 questions in 10 minutes”</a:t>
            </a:r>
            <a:endParaRPr lang="en-US" sz="1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055" y="1601121"/>
            <a:ext cx="7573193" cy="4850027"/>
          </a:xfrm>
        </p:spPr>
        <p:txBody>
          <a:bodyPr>
            <a:noAutofit/>
          </a:bodyPr>
          <a:lstStyle/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Names, sex, age (including date of birth) of each person living at the residence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Relationship of residents to person filing out form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Race/ethnicity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Asks if the residents own or rent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Asks for a contact phone number for follow-up</a:t>
            </a:r>
          </a:p>
          <a:p>
            <a:pPr marL="455612" indent="-342900">
              <a:spcAft>
                <a:spcPts val="1200"/>
              </a:spcAft>
              <a:buClr>
                <a:srgbClr val="178D6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May include citizenship question</a:t>
            </a:r>
          </a:p>
          <a:p>
            <a:pPr marL="112712">
              <a:spcAft>
                <a:spcPts val="1200"/>
              </a:spcAft>
              <a:buClr>
                <a:srgbClr val="178D60"/>
              </a:buClr>
            </a:pPr>
            <a:endParaRPr lang="en-US" dirty="0" smtClean="0"/>
          </a:p>
          <a:p>
            <a:pPr marL="112712">
              <a:spcAft>
                <a:spcPts val="1200"/>
              </a:spcAft>
              <a:buClr>
                <a:srgbClr val="178D60"/>
              </a:buClr>
            </a:pPr>
            <a:endParaRPr lang="en-US" dirty="0" smtClean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1255712" lvl="2" indent="0">
              <a:spcAft>
                <a:spcPts val="1200"/>
              </a:spcAft>
              <a:buClr>
                <a:srgbClr val="1680BC"/>
              </a:buClr>
              <a:buNone/>
            </a:pP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6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468" y="198308"/>
            <a:ext cx="6958538" cy="576701"/>
          </a:xfrm>
        </p:spPr>
        <p:txBody>
          <a:bodyPr/>
          <a:lstStyle/>
          <a:p>
            <a:pPr algn="ctr"/>
            <a:r>
              <a:rPr lang="en-US" dirty="0" smtClean="0"/>
              <a:t>Questionnaire – </a:t>
            </a:r>
            <a:r>
              <a:rPr lang="en-US" dirty="0" smtClean="0"/>
              <a:t>Race and Ethnicity</a:t>
            </a:r>
            <a:endParaRPr lang="en-US" sz="1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055" y="1601121"/>
            <a:ext cx="7573193" cy="4850027"/>
          </a:xfrm>
        </p:spPr>
        <p:txBody>
          <a:bodyPr>
            <a:noAutofit/>
          </a:bodyPr>
          <a:lstStyle/>
          <a:p>
            <a:pPr marL="112712">
              <a:spcAft>
                <a:spcPts val="1200"/>
              </a:spcAft>
              <a:buClr>
                <a:srgbClr val="178D60"/>
              </a:buClr>
            </a:pPr>
            <a:endParaRPr lang="en-US" dirty="0" smtClean="0"/>
          </a:p>
          <a:p>
            <a:pPr marL="112712">
              <a:spcAft>
                <a:spcPts val="1200"/>
              </a:spcAft>
              <a:buClr>
                <a:srgbClr val="178D60"/>
              </a:buClr>
            </a:pPr>
            <a:endParaRPr lang="en-US" dirty="0" smtClean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1255712" lvl="2" indent="0">
              <a:spcAft>
                <a:spcPts val="1200"/>
              </a:spcAft>
              <a:buClr>
                <a:srgbClr val="1680BC"/>
              </a:buClr>
              <a:buNone/>
            </a:pP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00" y="1551128"/>
            <a:ext cx="3626412" cy="2038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151" y="1144103"/>
            <a:ext cx="4062936" cy="52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468" y="198308"/>
            <a:ext cx="6958538" cy="576701"/>
          </a:xfrm>
        </p:spPr>
        <p:txBody>
          <a:bodyPr/>
          <a:lstStyle/>
          <a:p>
            <a:pPr algn="ctr"/>
            <a:r>
              <a:rPr lang="en-US" dirty="0" smtClean="0"/>
              <a:t>Questionnaire – </a:t>
            </a:r>
            <a:r>
              <a:rPr lang="en-US" dirty="0" smtClean="0"/>
              <a:t>Citizenship</a:t>
            </a:r>
            <a:endParaRPr lang="en-US" sz="1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055" y="1601121"/>
            <a:ext cx="7573193" cy="4850027"/>
          </a:xfrm>
        </p:spPr>
        <p:txBody>
          <a:bodyPr>
            <a:noAutofit/>
          </a:bodyPr>
          <a:lstStyle/>
          <a:p>
            <a:pPr marL="112712">
              <a:spcAft>
                <a:spcPts val="1200"/>
              </a:spcAft>
              <a:buClr>
                <a:srgbClr val="178D60"/>
              </a:buClr>
            </a:pPr>
            <a:endParaRPr lang="en-US" dirty="0" smtClean="0"/>
          </a:p>
          <a:p>
            <a:pPr marL="112712">
              <a:spcAft>
                <a:spcPts val="1200"/>
              </a:spcAft>
              <a:buClr>
                <a:srgbClr val="178D60"/>
              </a:buClr>
            </a:pPr>
            <a:endParaRPr lang="en-US" dirty="0" smtClean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396875" indent="-284163">
              <a:spcAft>
                <a:spcPts val="1200"/>
              </a:spcAft>
              <a:buClr>
                <a:srgbClr val="1680BC"/>
              </a:buClr>
              <a:buFont typeface="Wingdings 2" panose="05020102010507070707" pitchFamily="18" charset="2"/>
              <a:buChar char=""/>
            </a:pPr>
            <a:endParaRPr lang="en-US" dirty="0"/>
          </a:p>
          <a:p>
            <a:pPr marL="1255712" lvl="2" indent="0">
              <a:spcAft>
                <a:spcPts val="1200"/>
              </a:spcAft>
              <a:buClr>
                <a:srgbClr val="1680BC"/>
              </a:buClr>
              <a:buNone/>
            </a:pP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AAAF04D-6BAF-4B12-B361-BA00A3DD1D60}" type="datetime1">
              <a:rPr lang="en-US" smtClean="0"/>
              <a:t>5/3/2019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4" y="102598"/>
            <a:ext cx="1500371" cy="1340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502" y="1755491"/>
            <a:ext cx="5750140" cy="326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3E2FF"/>
      </a:accent1>
      <a:accent2>
        <a:srgbClr val="00B0F0"/>
      </a:accent2>
      <a:accent3>
        <a:srgbClr val="1680F0"/>
      </a:accent3>
      <a:accent4>
        <a:srgbClr val="445268"/>
      </a:accent4>
      <a:accent5>
        <a:srgbClr val="0D3D61"/>
      </a:accent5>
      <a:accent6>
        <a:srgbClr val="1F4E79"/>
      </a:accent6>
      <a:hlink>
        <a:srgbClr val="0563C1"/>
      </a:hlink>
      <a:folHlink>
        <a:srgbClr val="954F72"/>
      </a:folHlink>
    </a:clrScheme>
    <a:fontScheme name="Custom 3">
      <a:majorFont>
        <a:latin typeface="Franklin Gothic Heavy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E7AC09BE8BB47A2167528D560AB5C" ma:contentTypeVersion="6" ma:contentTypeDescription="Create a new document." ma:contentTypeScope="" ma:versionID="819d042e9084dca3ddf47532f8da6ee9">
  <xsd:schema xmlns:xsd="http://www.w3.org/2001/XMLSchema" xmlns:xs="http://www.w3.org/2001/XMLSchema" xmlns:p="http://schemas.microsoft.com/office/2006/metadata/properties" xmlns:ns1="http://schemas.microsoft.com/sharepoint/v3" xmlns:ns2="9987ccb2-fedd-444e-99c7-a3b7a566b7c6" targetNamespace="http://schemas.microsoft.com/office/2006/metadata/properties" ma:root="true" ma:fieldsID="6231946738a2a9d93c15267e247f686d" ns1:_="" ns2:_="">
    <xsd:import namespace="http://schemas.microsoft.com/sharepoint/v3"/>
    <xsd:import namespace="9987ccb2-fedd-444e-99c7-a3b7a566b7c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7ccb2-fedd-444e-99c7-a3b7a566b7c6" elementFormDefault="qualified">
    <xsd:import namespace="http://schemas.microsoft.com/office/2006/documentManagement/types"/>
    <xsd:import namespace="http://schemas.microsoft.com/office/infopath/2007/PartnerControls"/>
    <xsd:element name="Tags" ma:index="10" nillable="true" ma:displayName="Tags" ma:internalName="Ta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9987ccb2-fedd-444e-99c7-a3b7a566b7c6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DD569F-B89B-4960-A35B-EA2E4AC4D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31FFD-323D-4BD9-A9FC-B0D6B243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87ccb2-fedd-444e-99c7-a3b7a566b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58D409-310C-4F65-8B28-04AB20274EB3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9987ccb2-fedd-444e-99c7-a3b7a566b7c6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12745</TotalTime>
  <Words>1333</Words>
  <Application>Microsoft Office PowerPoint</Application>
  <PresentationFormat>On-screen Show (4:3)</PresentationFormat>
  <Paragraphs>273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Franklin Gothic Heavy</vt:lpstr>
      <vt:lpstr>Georgia</vt:lpstr>
      <vt:lpstr>Segoe UI Black</vt:lpstr>
      <vt:lpstr>Segoe UI Light</vt:lpstr>
      <vt:lpstr>Segoe UI Semilight</vt:lpstr>
      <vt:lpstr>Times New Roman</vt:lpstr>
      <vt:lpstr>Wingdings 2</vt:lpstr>
      <vt:lpstr>Office Theme</vt:lpstr>
      <vt:lpstr>May 3, 2019   2020 Census: Are You Aware and Ready?  Student Voice</vt:lpstr>
      <vt:lpstr>The Decennial Census: What is it?</vt:lpstr>
      <vt:lpstr>Why does it matter?</vt:lpstr>
      <vt:lpstr>WA communities win!</vt:lpstr>
      <vt:lpstr>2020 Census introduces online self-response</vt:lpstr>
      <vt:lpstr>Invitations mailed in March 2020</vt:lpstr>
      <vt:lpstr>Questionnaire – “10 questions in 10 minutes”</vt:lpstr>
      <vt:lpstr>Questionnaire – Race and Ethnicity</vt:lpstr>
      <vt:lpstr>Questionnaire – Citizenship</vt:lpstr>
      <vt:lpstr>Multiple languages</vt:lpstr>
      <vt:lpstr>Support for 59 non-English languages</vt:lpstr>
      <vt:lpstr>Some people are hard to count</vt:lpstr>
      <vt:lpstr>Challenge: Historically Undercounted</vt:lpstr>
      <vt:lpstr>WA concerned about an undercount in 2020</vt:lpstr>
      <vt:lpstr>Working together to build and unleash a wave</vt:lpstr>
      <vt:lpstr>             What others are doing?</vt:lpstr>
      <vt:lpstr>GRASSTOPS MOBILIZATION</vt:lpstr>
      <vt:lpstr>What can you do?</vt:lpstr>
      <vt:lpstr>How can OFM help?</vt:lpstr>
      <vt:lpstr>How can OFM help?</vt:lpstr>
      <vt:lpstr>FOR MORE INFORMATION</vt:lpstr>
    </vt:vector>
  </TitlesOfParts>
  <Company>Washington Technology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Cahill, Erin (OFM)</dc:creator>
  <cp:lastModifiedBy>McLean, Lisa (OFM)</cp:lastModifiedBy>
  <cp:revision>145</cp:revision>
  <cp:lastPrinted>2019-05-03T16:52:54Z</cp:lastPrinted>
  <dcterms:created xsi:type="dcterms:W3CDTF">2018-02-16T20:00:56Z</dcterms:created>
  <dcterms:modified xsi:type="dcterms:W3CDTF">2019-05-03T16:53:32Z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0x010100468E7AC09BE8BB47A2167528D560AB5C</vt:lpwstr>
  </property>
</Properties>
</file>