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0" r:id="rId3"/>
    <p:sldId id="261" r:id="rId4"/>
    <p:sldId id="262" r:id="rId5"/>
    <p:sldId id="281" r:id="rId6"/>
    <p:sldId id="263" r:id="rId7"/>
    <p:sldId id="264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59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F4CE12"/>
    <a:srgbClr val="3E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441" autoAdjust="0"/>
  </p:normalViewPr>
  <p:slideViewPr>
    <p:cSldViewPr snapToGrid="0">
      <p:cViewPr varScale="1">
        <p:scale>
          <a:sx n="102" d="100"/>
          <a:sy n="102" d="100"/>
        </p:scale>
        <p:origin x="105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1170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130165-E282-4CD9-987F-A0F67C43F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FF1A83-B77D-4AFE-9302-AA92BA51D4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651AF3-3E03-4A97-8F24-1D31BE3A32E4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77D66-57CB-4370-884E-6250DFF384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2BC89-04D2-4FE7-891A-C3EB620AA6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40E975-D0B2-446E-BE7F-E2174F53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C229A4-73FA-46F8-96EF-0E58ACA37033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76A1B9-4E40-4E1E-8AB6-365CE8BAC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 Triangle Patter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38797" y="3929983"/>
            <a:ext cx="7289497" cy="754602"/>
          </a:xfrm>
        </p:spPr>
        <p:txBody>
          <a:bodyPr/>
          <a:lstStyle>
            <a:lvl1pPr>
              <a:defRPr sz="4800" b="0">
                <a:solidFill>
                  <a:srgbClr val="003764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48019" y="4684586"/>
            <a:ext cx="7280275" cy="432360"/>
          </a:xfrm>
          <a:prstGeom prst="rect">
            <a:avLst/>
          </a:prstGeom>
        </p:spPr>
        <p:txBody>
          <a:bodyPr/>
          <a:lstStyle>
            <a:lvl1pPr>
              <a:defRPr sz="2400" i="1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Sub-head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48018" y="5704114"/>
            <a:ext cx="5463667" cy="881847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Date, Year </a:t>
            </a:r>
          </a:p>
        </p:txBody>
      </p:sp>
    </p:spTree>
    <p:extLst>
      <p:ext uri="{BB962C8B-B14F-4D97-AF65-F5344CB8AC3E}">
        <p14:creationId xmlns:p14="http://schemas.microsoft.com/office/powerpoint/2010/main" val="58425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92FB4-D9B6-46D9-A190-13677DEF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481790"/>
            <a:ext cx="8220075" cy="488950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1488" y="2098675"/>
            <a:ext cx="8220075" cy="459263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1pPr>
            <a:lvl2pPr marL="742950" indent="-285750">
              <a:buClr>
                <a:srgbClr val="3E576B"/>
              </a:buClr>
              <a:buFont typeface="Arial" panose="020B0604020202020204" pitchFamily="34" charset="0"/>
              <a:buChar char="•"/>
              <a:defRPr sz="20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3pPr>
            <a:lvl4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4pPr>
            <a:lvl5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38" y="55093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0E18F-94BC-464A-A0B8-3708355F7C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1636295"/>
            <a:ext cx="8100160" cy="669102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TWO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79426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4798738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123088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2BE4E8-B0E0-4949-9BFD-53963D179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583" y="1645920"/>
            <a:ext cx="7806581" cy="683812"/>
          </a:xfrm>
        </p:spPr>
        <p:txBody>
          <a:bodyPr/>
          <a:lstStyle>
            <a:lvl1pPr>
              <a:defRPr lang="en-US" sz="3600" b="0" kern="1200" baseline="0" dirty="0">
                <a:solidFill>
                  <a:srgbClr val="003764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4E097C-8828-4E2B-A38E-B4495EA758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583" y="2555874"/>
            <a:ext cx="7806581" cy="3664925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Always include a Final Slide in order to include the Creative Commons footer language in the presentation. </a:t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400" dirty="0">
                <a:solidFill>
                  <a:srgbClr val="003764"/>
                </a:solidFill>
              </a:rPr>
              <a:t/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400" dirty="0">
                <a:solidFill>
                  <a:srgbClr val="003764"/>
                </a:solidFill>
              </a:rPr>
              <a:t>Ideas for using the slide:</a:t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Provide contact information for follow-up.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Pose a concluding question.	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A simple “Thank you” or “Questions?” provides a non-distracting visual for closing discussion.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80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8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0" r:id="rId3"/>
    <p:sldLayoutId id="2147483662" r:id="rId4"/>
    <p:sldLayoutId id="2147483663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03764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flores@sbctc.edu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jholliday@sbctc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harris@sbctc.edu" TargetMode="External"/><Relationship Id="rId5" Type="http://schemas.openxmlformats.org/officeDocument/2006/relationships/hyperlink" Target="mailto:nangel@sbctc.edu" TargetMode="External"/><Relationship Id="rId4" Type="http://schemas.openxmlformats.org/officeDocument/2006/relationships/hyperlink" Target="mailto:eesparza@sbct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BDE7-AD49-409A-8DD0-96AB942A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3421627"/>
            <a:ext cx="7549869" cy="1387448"/>
          </a:xfrm>
        </p:spPr>
        <p:txBody>
          <a:bodyPr/>
          <a:lstStyle/>
          <a:p>
            <a:r>
              <a:rPr lang="en-US" sz="3200" dirty="0"/>
              <a:t>Analysis for the 2019 Legislative Session: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2000" i="1" dirty="0" smtClean="0"/>
              <a:t>A CTC Student Services Perspective</a:t>
            </a:r>
            <a:r>
              <a:rPr lang="en-US" sz="2000" i="1" dirty="0"/>
              <a:t> 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16703-BE3B-4842-9521-7EA9516B73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8426" y="4306529"/>
            <a:ext cx="7503388" cy="1504336"/>
          </a:xfrm>
        </p:spPr>
        <p:txBody>
          <a:bodyPr/>
          <a:lstStyle/>
          <a:p>
            <a:endParaRPr lang="en-US" dirty="0" smtClean="0"/>
          </a:p>
          <a:p>
            <a:r>
              <a:rPr lang="en-US" sz="1800" dirty="0"/>
              <a:t>The Washington State Community and Technical College </a:t>
            </a:r>
            <a:r>
              <a:rPr lang="en-US" sz="1800" dirty="0" smtClean="0"/>
              <a:t>System</a:t>
            </a:r>
          </a:p>
          <a:p>
            <a:r>
              <a:rPr lang="en-US" sz="1600" dirty="0" smtClean="0"/>
              <a:t>Leadership for unity and strength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BE91A-E077-4153-A107-BFDE7ABBF7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8426" y="5692877"/>
            <a:ext cx="5463667" cy="630667"/>
          </a:xfrm>
        </p:spPr>
        <p:txBody>
          <a:bodyPr/>
          <a:lstStyle/>
          <a:p>
            <a:r>
              <a:rPr lang="en-US" sz="1600" dirty="0" smtClean="0"/>
              <a:t>Edward Esparza Ph.D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Community and Technical Colleges. Washington State Board.">
            <a:extLst>
              <a:ext uri="{FF2B5EF4-FFF2-40B4-BE49-F238E27FC236}">
                <a16:creationId xmlns:a16="http://schemas.microsoft.com/office/drawing/2014/main" id="{A3F0E66B-5B02-4E7A-8465-4B17F3C62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35" y="5464622"/>
            <a:ext cx="3196405" cy="137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393300"/>
            <a:ext cx="8220075" cy="488950"/>
          </a:xfrm>
        </p:spPr>
        <p:txBody>
          <a:bodyPr/>
          <a:lstStyle/>
          <a:p>
            <a:r>
              <a:rPr lang="en-US" sz="3200" dirty="0" smtClean="0"/>
              <a:t>System Issue: Address College Campus Food Insecurity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6" y="2282498"/>
            <a:ext cx="8220075" cy="457550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State Board for Community and Technical Colleges should create a study focused on developing best practices and policies focused on CTC college campus food pantries and electronic debit systems for statewide adoption. </a:t>
            </a:r>
            <a:endParaRPr lang="en-US" dirty="0" smtClean="0"/>
          </a:p>
          <a:p>
            <a:r>
              <a:rPr lang="en-US" dirty="0" smtClean="0"/>
              <a:t>Schools </a:t>
            </a:r>
            <a:r>
              <a:rPr lang="en-US" dirty="0"/>
              <a:t>currently do not have guidance on partnering and/or networking with local agencies. </a:t>
            </a:r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students are more in need of access to EBT transactions; as campus stays are longer due to spread out course schedules. Addressing barriers to low-income student’s ability to obtain food on campus is an access issue for academic success and a best practice model can address this.</a:t>
            </a:r>
          </a:p>
        </p:txBody>
      </p:sp>
    </p:spTree>
    <p:extLst>
      <p:ext uri="{BB962C8B-B14F-4D97-AF65-F5344CB8AC3E}">
        <p14:creationId xmlns:p14="http://schemas.microsoft.com/office/powerpoint/2010/main" val="31388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Legislative Advocacy Day:  January 24, 2019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2169" y="2150224"/>
            <a:ext cx="8069394" cy="3252246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Introduction of the capital and campus grounds </a:t>
            </a:r>
          </a:p>
          <a:p>
            <a:r>
              <a:rPr lang="en-US" sz="2800" dirty="0"/>
              <a:t>84 </a:t>
            </a:r>
            <a:r>
              <a:rPr lang="en-US" sz="2800" dirty="0" smtClean="0"/>
              <a:t>Students</a:t>
            </a:r>
            <a:endParaRPr lang="en-US" sz="2800" dirty="0"/>
          </a:p>
          <a:p>
            <a:r>
              <a:rPr lang="en-US" sz="2800" dirty="0" smtClean="0"/>
              <a:t>70 Appointments </a:t>
            </a:r>
          </a:p>
          <a:p>
            <a:r>
              <a:rPr lang="en-US" sz="2800" dirty="0" smtClean="0"/>
              <a:t>21 colleges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What we </a:t>
            </a:r>
            <a:r>
              <a:rPr lang="en-US" dirty="0"/>
              <a:t>g</a:t>
            </a:r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8" y="2265362"/>
            <a:ext cx="8220075" cy="4592638"/>
          </a:xfrm>
        </p:spPr>
        <p:txBody>
          <a:bodyPr/>
          <a:lstStyle/>
          <a:p>
            <a:pPr lvl="0"/>
            <a:r>
              <a:rPr lang="en-US" dirty="0"/>
              <a:t>Guided Pathways Funding:  $32.1 million ($2m for FY20; $30.1 million for FY21) to implement Guided Pathways at all CTCs.</a:t>
            </a:r>
          </a:p>
          <a:p>
            <a:pPr lvl="0"/>
            <a:r>
              <a:rPr lang="en-US" dirty="0" smtClean="0"/>
              <a:t>Student </a:t>
            </a:r>
            <a:r>
              <a:rPr lang="en-US" dirty="0"/>
              <a:t>Assistance Grants:  $1.5 million ($750,000 each year) for emergency assistance grants for students experiencing unforeseen emergences or situations that affect ability to attend classes (2SHB 1893).</a:t>
            </a:r>
          </a:p>
          <a:p>
            <a:pPr lvl="0"/>
            <a:r>
              <a:rPr lang="en-US" dirty="0"/>
              <a:t>Homeless College Students:  $548,000 ($200,000 for FY20; $348,000 for FY21)  is provided for a pilot program that assists students experiencing homelessness or who were in the foster care system (2SSB 5800).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245816"/>
            <a:ext cx="8220075" cy="488950"/>
          </a:xfrm>
        </p:spPr>
        <p:txBody>
          <a:bodyPr/>
          <a:lstStyle/>
          <a:p>
            <a:r>
              <a:rPr lang="en-US" dirty="0" smtClean="0"/>
              <a:t>Summary: HB 2158 - Our Big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Washington </a:t>
            </a:r>
            <a:r>
              <a:rPr lang="en-US" dirty="0"/>
              <a:t>College Grant: </a:t>
            </a:r>
            <a:r>
              <a:rPr lang="en-US" dirty="0" smtClean="0"/>
              <a:t>$</a:t>
            </a:r>
            <a:r>
              <a:rPr lang="en-US" dirty="0"/>
              <a:t>190 million for financial aid.  The State Need Grant is replaced by the Washington College Grant (WCG). These new investments will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sz="2400" dirty="0"/>
              <a:t>Increase awards with tuition to hold students harmless from tuition and fee increases.  </a:t>
            </a:r>
          </a:p>
          <a:p>
            <a:pPr lvl="1"/>
            <a:r>
              <a:rPr lang="en-US" sz="2400" dirty="0"/>
              <a:t>Reduce the waitlist by one-third in 2019-20 and eliminate the waitlist in 2020-21.  </a:t>
            </a:r>
          </a:p>
          <a:p>
            <a:pPr lvl="1"/>
            <a:r>
              <a:rPr lang="en-US" sz="2400" dirty="0"/>
              <a:t>Expand eligibility from 70% to 100% of median family income in 2020-21.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/>
              <a:t>Text book affordability  HB 1702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/>
              <a:t>Passed the House </a:t>
            </a:r>
          </a:p>
          <a:p>
            <a:pPr lvl="1"/>
            <a:r>
              <a:rPr lang="en-US" sz="2400" dirty="0"/>
              <a:t>Passed the Senate </a:t>
            </a:r>
          </a:p>
          <a:p>
            <a:pPr lvl="1"/>
            <a:r>
              <a:rPr lang="en-US" sz="2400" dirty="0"/>
              <a:t>Passed Ways and Means</a:t>
            </a:r>
          </a:p>
          <a:p>
            <a:pPr lvl="1"/>
            <a:r>
              <a:rPr lang="en-US" sz="2400" dirty="0"/>
              <a:t>No fiscal note (no cost)</a:t>
            </a:r>
          </a:p>
          <a:p>
            <a:pPr lvl="1"/>
            <a:r>
              <a:rPr lang="en-US" sz="2400" dirty="0"/>
              <a:t>Did not get a floor vote………………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1487" y="1245816"/>
            <a:ext cx="8220075" cy="488950"/>
          </a:xfrm>
        </p:spPr>
        <p:txBody>
          <a:bodyPr/>
          <a:lstStyle/>
          <a:p>
            <a:r>
              <a:rPr lang="en-US" dirty="0" smtClean="0"/>
              <a:t>Summary: What we lost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to do next..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Up our Student Voice Game!</a:t>
            </a:r>
          </a:p>
          <a:p>
            <a:r>
              <a:rPr lang="en-US" dirty="0" smtClean="0"/>
              <a:t>Re-energize WACTCSA</a:t>
            </a:r>
          </a:p>
          <a:p>
            <a:r>
              <a:rPr lang="en-US" dirty="0" smtClean="0"/>
              <a:t>We need to saturate the legislature to assure that they know that CTC students matter, as we are 370,000 strong!</a:t>
            </a:r>
          </a:p>
          <a:p>
            <a:r>
              <a:rPr lang="en-US" dirty="0" smtClean="0"/>
              <a:t>We need think about Diversity Equity and Inclusion in our work</a:t>
            </a:r>
          </a:p>
          <a:p>
            <a:r>
              <a:rPr lang="en-US" dirty="0" smtClean="0"/>
              <a:t>We need to work even closer with the state board and our Legislative Affairs office </a:t>
            </a:r>
          </a:p>
          <a:p>
            <a:r>
              <a:rPr lang="en-US" dirty="0"/>
              <a:t>We need to make sure HB 1702 </a:t>
            </a:r>
            <a:r>
              <a:rPr lang="en-US" dirty="0" smtClean="0"/>
              <a:t>is one of our agenda items for next year – its about equity and inclusion.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8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owed…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7" y="1876706"/>
            <a:ext cx="8220075" cy="45926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 SBCTC Executive Director, Jan Yoshiwara and system advocates i.e. SPSCC President, Dr. Tim Stokes, who worked everyday advocating for State Need Grant...</a:t>
            </a:r>
          </a:p>
          <a:p>
            <a:r>
              <a:rPr lang="en-US" dirty="0" smtClean="0"/>
              <a:t>Thank our Lt. Governor, Cyrus Habib who said no more amendments and made the legislature vote on HB 2158 at 4 am in the morning…</a:t>
            </a:r>
          </a:p>
          <a:p>
            <a:r>
              <a:rPr lang="en-US" dirty="0"/>
              <a:t>Thank our CUSP staff for giving students a space and </a:t>
            </a:r>
            <a:r>
              <a:rPr lang="en-US" dirty="0" smtClean="0"/>
              <a:t>voice </a:t>
            </a:r>
            <a:r>
              <a:rPr lang="en-US" dirty="0"/>
              <a:t>to do this work</a:t>
            </a:r>
            <a:r>
              <a:rPr lang="en-US" dirty="0" smtClean="0"/>
              <a:t>…</a:t>
            </a:r>
          </a:p>
          <a:p>
            <a:r>
              <a:rPr lang="en-US" dirty="0"/>
              <a:t>Thank the SBCTC Legislative </a:t>
            </a:r>
            <a:r>
              <a:rPr lang="en-US" dirty="0" smtClean="0"/>
              <a:t>Director, </a:t>
            </a:r>
            <a:r>
              <a:rPr lang="en-US" dirty="0"/>
              <a:t>Arlen Harris who literally </a:t>
            </a:r>
            <a:r>
              <a:rPr lang="en-US" dirty="0" smtClean="0"/>
              <a:t>fought in the hallways </a:t>
            </a:r>
            <a:r>
              <a:rPr lang="en-US" dirty="0"/>
              <a:t>with the legislature for full funding of State Need </a:t>
            </a:r>
            <a:r>
              <a:rPr lang="en-US" dirty="0" smtClean="0"/>
              <a:t>grant…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4EF5-952C-4DE6-A0E8-9EF24D3FF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Questions 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A9A-A96D-4819-834B-AD5467DBF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4582" y="2733535"/>
            <a:ext cx="7806581" cy="3664925"/>
          </a:xfrm>
        </p:spPr>
        <p:txBody>
          <a:bodyPr/>
          <a:lstStyle/>
          <a:p>
            <a:r>
              <a:rPr lang="en-US" sz="2400" dirty="0">
                <a:latin typeface="Franklin Gothic Book" panose="020B0503020102020204" pitchFamily="34" charset="0"/>
              </a:rPr>
              <a:t>Joe Holliday,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jholliday@sbctc.edu</a:t>
            </a:r>
            <a:r>
              <a:rPr lang="en-US" sz="2400" dirty="0">
                <a:latin typeface="Franklin Gothic Book" panose="020B0503020102020204" pitchFamily="34" charset="0"/>
              </a:rPr>
              <a:t>, 360-704-4334 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Ruben Flores, </a:t>
            </a:r>
            <a:r>
              <a:rPr lang="en-US" sz="2400" dirty="0">
                <a:latin typeface="Franklin Gothic Book" panose="020B0503020102020204" pitchFamily="34" charset="0"/>
                <a:hlinkClick r:id="rId3"/>
              </a:rPr>
              <a:t>rflores@sbctc.edu</a:t>
            </a:r>
            <a:r>
              <a:rPr lang="en-US" sz="2400" dirty="0">
                <a:latin typeface="Franklin Gothic Book" panose="020B0503020102020204" pitchFamily="34" charset="0"/>
              </a:rPr>
              <a:t>, 360-704-3929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Edward Esparza, </a:t>
            </a:r>
            <a:r>
              <a:rPr lang="en-US" sz="2400" dirty="0">
                <a:latin typeface="Franklin Gothic Book" panose="020B0503020102020204" pitchFamily="34" charset="0"/>
                <a:hlinkClick r:id="rId4"/>
              </a:rPr>
              <a:t>eesparza@sbctc.edu</a:t>
            </a:r>
            <a:r>
              <a:rPr lang="en-US" sz="2400" dirty="0">
                <a:latin typeface="Franklin Gothic Book" panose="020B0503020102020204" pitchFamily="34" charset="0"/>
              </a:rPr>
              <a:t>, 360-704-4319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Nanette Angel, </a:t>
            </a:r>
            <a:r>
              <a:rPr lang="en-US" sz="2400" dirty="0">
                <a:latin typeface="Franklin Gothic Book" panose="020B0503020102020204" pitchFamily="34" charset="0"/>
                <a:hlinkClick r:id="rId5"/>
              </a:rPr>
              <a:t>nangel@sbctc.edu</a:t>
            </a:r>
            <a:r>
              <a:rPr lang="en-US" sz="2400" dirty="0">
                <a:latin typeface="Franklin Gothic Book" panose="020B0503020102020204" pitchFamily="34" charset="0"/>
              </a:rPr>
              <a:t>, 360-704-4315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Arlen Harris, </a:t>
            </a:r>
            <a:r>
              <a:rPr lang="en-US" sz="2400" dirty="0">
                <a:latin typeface="Franklin Gothic Book" panose="020B0503020102020204" pitchFamily="34" charset="0"/>
                <a:hlinkClick r:id="rId6"/>
              </a:rPr>
              <a:t>aharris@sbctc.edu</a:t>
            </a:r>
            <a:r>
              <a:rPr lang="en-US" sz="2400" dirty="0">
                <a:latin typeface="Franklin Gothic Book" panose="020B0503020102020204" pitchFamily="34" charset="0"/>
              </a:rPr>
              <a:t>, 360-704- 4394 </a:t>
            </a:r>
          </a:p>
          <a:p>
            <a:endParaRPr lang="en-US" sz="2400" dirty="0">
              <a:latin typeface="Franklin Gothic Book" panose="020B0503020102020204" pitchFamily="34" charset="0"/>
            </a:endParaRPr>
          </a:p>
        </p:txBody>
      </p:sp>
      <p:pic>
        <p:nvPicPr>
          <p:cNvPr id="4" name="Picture 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4583" y="6398460"/>
            <a:ext cx="835224" cy="2987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869823" y="6424714"/>
            <a:ext cx="5046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3460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Community and Technical Colleges</a:t>
            </a:r>
            <a:endParaRPr lang="en-US" dirty="0"/>
          </a:p>
        </p:txBody>
      </p:sp>
      <p:pic>
        <p:nvPicPr>
          <p:cNvPr id="4" name="Content Placeholder 3" descr="WA state map with college locations" title="WA Community and Technical Colleges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12" b="94903" l="2381" r="95238">
                        <a14:foregroundMark x1="57509" y1="13107" x2="57509" y2="13107"/>
                        <a14:foregroundMark x1="58608" y1="11408" x2="58608" y2="11408"/>
                        <a14:foregroundMark x1="55128" y1="8010" x2="55128" y2="8010"/>
                        <a14:foregroundMark x1="63187" y1="5097" x2="63187" y2="5097"/>
                        <a14:foregroundMark x1="14469" y1="49757" x2="14469" y2="49757"/>
                        <a14:foregroundMark x1="5678" y1="35922" x2="5678" y2="35922"/>
                        <a14:foregroundMark x1="29853" y1="92476" x2="29853" y2="92476"/>
                        <a14:foregroundMark x1="92857" y1="59951" x2="92857" y2="59951"/>
                        <a14:foregroundMark x1="25824" y1="16262" x2="25824" y2="16262"/>
                        <a14:foregroundMark x1="23810" y1="22087" x2="23810" y2="22087"/>
                        <a14:foregroundMark x1="20879" y1="24757" x2="20879" y2="24757"/>
                        <a14:foregroundMark x1="13553" y1="34709" x2="13553" y2="34709"/>
                        <a14:foregroundMark x1="2381" y1="28155" x2="2381" y2="28155"/>
                        <a14:foregroundMark x1="8059" y1="76456" x2="8059" y2="76456"/>
                        <a14:foregroundMark x1="12088" y1="77427" x2="12088" y2="77427"/>
                        <a14:foregroundMark x1="19231" y1="80583" x2="19231" y2="80583"/>
                        <a14:foregroundMark x1="31319" y1="94903" x2="31319" y2="94903"/>
                        <a14:foregroundMark x1="50000" y1="91990" x2="50000" y2="91990"/>
                        <a14:foregroundMark x1="57326" y1="91019" x2="57326" y2="91019"/>
                        <a14:foregroundMark x1="72344" y1="84951" x2="72344" y2="84951"/>
                        <a14:foregroundMark x1="95238" y1="84466" x2="95238" y2="844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107017"/>
            <a:ext cx="6223000" cy="469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0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319753"/>
            <a:ext cx="8220075" cy="848411"/>
          </a:xfrm>
        </p:spPr>
        <p:txBody>
          <a:bodyPr/>
          <a:lstStyle/>
          <a:p>
            <a:r>
              <a:rPr lang="en-US" dirty="0" smtClean="0"/>
              <a:t>CUSP and WACTCSA: </a:t>
            </a:r>
            <a:r>
              <a:rPr lang="en-US" i="1" dirty="0" smtClean="0"/>
              <a:t>Legislative Cycle for Change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7" y="2544762"/>
            <a:ext cx="8220075" cy="4046538"/>
          </a:xfrm>
        </p:spPr>
        <p:txBody>
          <a:bodyPr/>
          <a:lstStyle/>
          <a:p>
            <a:r>
              <a:rPr lang="en-US" dirty="0" smtClean="0"/>
              <a:t>2019 Legislative Session: 105 days – 2763 bills introduced</a:t>
            </a:r>
          </a:p>
          <a:p>
            <a:r>
              <a:rPr lang="en-US" dirty="0" smtClean="0"/>
              <a:t>1424 bills introduced to the House</a:t>
            </a:r>
          </a:p>
          <a:p>
            <a:r>
              <a:rPr lang="en-US" dirty="0" smtClean="0"/>
              <a:t>1339 bills introduces to the Senate</a:t>
            </a:r>
          </a:p>
          <a:p>
            <a:r>
              <a:rPr lang="en-US" dirty="0" smtClean="0"/>
              <a:t>486 bills passed the House </a:t>
            </a:r>
          </a:p>
          <a:p>
            <a:r>
              <a:rPr lang="en-US" dirty="0" smtClean="0"/>
              <a:t>488 bills passed the Senate</a:t>
            </a:r>
          </a:p>
          <a:p>
            <a:r>
              <a:rPr lang="en-US" dirty="0" smtClean="0"/>
              <a:t>On the House side 274 House bills passed the House</a:t>
            </a:r>
          </a:p>
          <a:p>
            <a:r>
              <a:rPr lang="en-US" dirty="0" smtClean="0"/>
              <a:t>273 House bills passed the Senate</a:t>
            </a:r>
          </a:p>
          <a:p>
            <a:r>
              <a:rPr lang="en-US" dirty="0" smtClean="0"/>
              <a:t>Senate side 215 bills passed the Senate/212 Senate bills passed the House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202390"/>
            <a:ext cx="8220075" cy="488950"/>
          </a:xfrm>
        </p:spPr>
        <p:txBody>
          <a:bodyPr/>
          <a:lstStyle/>
          <a:p>
            <a:r>
              <a:rPr lang="en-US" dirty="0" smtClean="0"/>
              <a:t>State Board Role with the Legislature: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8" y="1691340"/>
            <a:ext cx="8220075" cy="4592638"/>
          </a:xfrm>
        </p:spPr>
        <p:txBody>
          <a:bodyPr/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Among </a:t>
            </a:r>
            <a:r>
              <a:rPr lang="en-US" dirty="0"/>
              <a:t>its specific responsibilities are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Prepare </a:t>
            </a:r>
            <a:r>
              <a:rPr lang="en-US" dirty="0"/>
              <a:t>a single system operating budget request and capital budget request for consideration by the Legislature.</a:t>
            </a:r>
          </a:p>
          <a:p>
            <a:r>
              <a:rPr lang="en-US" dirty="0"/>
              <a:t>Disburse capital and operating funds appropriated by the Legislature to the college districts.</a:t>
            </a:r>
          </a:p>
          <a:p>
            <a:r>
              <a:rPr lang="en-US" dirty="0"/>
              <a:t>Ensure that each college maintains an open door policy and offers the educational, training, and service programs specified by law.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Board Role  cont...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7" y="2456894"/>
            <a:ext cx="8220075" cy="3764797"/>
          </a:xfrm>
        </p:spPr>
        <p:txBody>
          <a:bodyPr/>
          <a:lstStyle/>
          <a:p>
            <a:r>
              <a:rPr lang="en-US" dirty="0" smtClean="0"/>
              <a:t>Administer </a:t>
            </a:r>
            <a:r>
              <a:rPr lang="en-US" dirty="0"/>
              <a:t>criteria for establishment of new colleges and for the modification of district boundary lines.</a:t>
            </a:r>
          </a:p>
          <a:p>
            <a:r>
              <a:rPr lang="en-US" dirty="0"/>
              <a:t>Establish minimum standards for the operation of community and technical colleges.</a:t>
            </a:r>
          </a:p>
          <a:p>
            <a:r>
              <a:rPr lang="en-US" dirty="0"/>
              <a:t>Prepare a comprehensive master plan for community and technical college education.</a:t>
            </a:r>
          </a:p>
          <a:p>
            <a:r>
              <a:rPr lang="en-US" dirty="0"/>
              <a:t>Encourage innovation, coordinate research, and disseminate research findings.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1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34" y="1174109"/>
            <a:ext cx="8220075" cy="833799"/>
          </a:xfrm>
        </p:spPr>
        <p:txBody>
          <a:bodyPr/>
          <a:lstStyle/>
          <a:p>
            <a:r>
              <a:rPr lang="en-US" sz="2800" dirty="0" smtClean="0"/>
              <a:t>2019-21 College System Leg. Priorities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aculty compensation: ($68 million)</a:t>
            </a:r>
            <a:endParaRPr lang="en-US" dirty="0"/>
          </a:p>
          <a:p>
            <a:r>
              <a:rPr lang="en-US" dirty="0" smtClean="0"/>
              <a:t>“Guided Pathways </a:t>
            </a:r>
            <a:r>
              <a:rPr lang="en-US" dirty="0"/>
              <a:t>— a redesign of course sequencing and student advising. This includes expanded outreach and partnerships with K-12 and universities to increase enrollment and success of diverse </a:t>
            </a:r>
            <a:r>
              <a:rPr lang="en-US" dirty="0" smtClean="0"/>
              <a:t>students ($86 million)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apacity </a:t>
            </a:r>
            <a:r>
              <a:rPr lang="en-US" dirty="0"/>
              <a:t>expansion in high-demand programs like allied health, advanced manufacturing and information </a:t>
            </a:r>
            <a:r>
              <a:rPr lang="en-US" dirty="0" smtClean="0"/>
              <a:t>technology ($35 million) </a:t>
            </a:r>
          </a:p>
          <a:p>
            <a:r>
              <a:rPr lang="en-US" dirty="0" smtClean="0"/>
              <a:t>Capital Budget request of $627 million dollars (funding 37 major projects and 29 minor projects at all Washington State CTS’s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1367081"/>
            <a:ext cx="8220075" cy="488950"/>
          </a:xfrm>
        </p:spPr>
        <p:txBody>
          <a:bodyPr/>
          <a:lstStyle/>
          <a:p>
            <a:r>
              <a:rPr lang="en-US" dirty="0" smtClean="0"/>
              <a:t>WACTCSA Legislative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1488" y="2079523"/>
            <a:ext cx="8220075" cy="44626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New </a:t>
            </a:r>
            <a:r>
              <a:rPr lang="en-US" b="1" dirty="0"/>
              <a:t>Hope for Previously Incarcerated </a:t>
            </a:r>
            <a:r>
              <a:rPr lang="en-US" b="1" dirty="0" smtClean="0"/>
              <a:t>Students: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State should support legislation that limits disclosure of a student’s criminal past on social and human service </a:t>
            </a:r>
            <a:r>
              <a:rPr lang="en-US" dirty="0" smtClean="0"/>
              <a:t>applications; </a:t>
            </a:r>
            <a:r>
              <a:rPr lang="en-US" dirty="0"/>
              <a:t>like housing and food assistance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</a:t>
            </a:r>
            <a:r>
              <a:rPr lang="en-US" dirty="0"/>
              <a:t>action can increase employment and housing opportunities, reduce recidivism, and decrease racial disparity in the criminal justice system.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Further</a:t>
            </a:r>
            <a:r>
              <a:rPr lang="en-US" dirty="0"/>
              <a:t>, this action will help students enroll in college and support academic completion. 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56" y="1732512"/>
            <a:ext cx="8220075" cy="488950"/>
          </a:xfrm>
        </p:spPr>
        <p:txBody>
          <a:bodyPr/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200" dirty="0"/>
              <a:t>Textbooks and Open Educational Resources (O.E.R.s) Affordability and Accessibility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The </a:t>
            </a:r>
            <a:r>
              <a:rPr lang="en-US" dirty="0"/>
              <a:t>legislature should establish greater incentives and funding for educators and professors to facilitate OER development; an effective and proven process. CTC students are continually concerned about prohibitive costs of educational resources for most courses offered in the CTC system. </a:t>
            </a:r>
          </a:p>
          <a:p>
            <a:r>
              <a:rPr lang="en-US" dirty="0" smtClean="0"/>
              <a:t>CTC </a:t>
            </a:r>
            <a:r>
              <a:rPr lang="en-US" dirty="0"/>
              <a:t>students want equitable access to affordable content to support their education; when not available, students seek other alternatives or do not purchase books. We appreciate former legislative action to support the development of OERs but more is needed.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Affordability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dirty="0" smtClean="0"/>
              <a:t>The </a:t>
            </a:r>
            <a:r>
              <a:rPr lang="en-US" dirty="0"/>
              <a:t>legislature should expand access to in-state tuition programs and adopt an innovative model that supports academic completion for CTC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high school diploma is no longer enough to give a person equal access to quality jobs; studies show that by 2020 65% of all jobs in the U.S. will require post-secondary education. </a:t>
            </a:r>
          </a:p>
          <a:p>
            <a:r>
              <a:rPr lang="en-US" dirty="0" smtClean="0"/>
              <a:t>To </a:t>
            </a:r>
            <a:r>
              <a:rPr lang="en-US" dirty="0"/>
              <a:t>meet this demand, every resident of Washington State should have an equitable opportunity to pursue higher education. This makes our workforce more competitive and strengthens our State’s economy</a:t>
            </a:r>
          </a:p>
        </p:txBody>
      </p:sp>
    </p:spTree>
    <p:extLst>
      <p:ext uri="{BB962C8B-B14F-4D97-AF65-F5344CB8AC3E}">
        <p14:creationId xmlns:p14="http://schemas.microsoft.com/office/powerpoint/2010/main" val="28767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revised fonts.potx" id="{7B7D261F-EFBE-4018-B5DA-4CADA05E2FC6}" vid="{2FAE3A0C-2E16-4D76-8126-20C659D87E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sbctc-powerpoint-template</Template>
  <TotalTime>557</TotalTime>
  <Words>1036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Franklin Gothic Book</vt:lpstr>
      <vt:lpstr>Franklin Gothic Medium</vt:lpstr>
      <vt:lpstr>Source Sans Pro</vt:lpstr>
      <vt:lpstr>Source Sans Pro Light</vt:lpstr>
      <vt:lpstr>Wingdings</vt:lpstr>
      <vt:lpstr>Office Theme</vt:lpstr>
      <vt:lpstr>Analysis for the 2019 Legislative Session:  A CTC Student Services Perspective  </vt:lpstr>
      <vt:lpstr>WA Community and Technical Colleges</vt:lpstr>
      <vt:lpstr>CUSP and WACTCSA: Legislative Cycle for Change </vt:lpstr>
      <vt:lpstr>State Board Role with the Legislature:</vt:lpstr>
      <vt:lpstr>State Board Role  cont...</vt:lpstr>
      <vt:lpstr>2019-21 College System Leg. Priorities</vt:lpstr>
      <vt:lpstr>WACTCSA Legislative Priorities</vt:lpstr>
      <vt:lpstr> Textbooks and Open Educational Resources (O.E.R.s) Affordability and Accessibility  </vt:lpstr>
      <vt:lpstr>College Affordability </vt:lpstr>
      <vt:lpstr>System Issue: Address College Campus Food Insecurity </vt:lpstr>
      <vt:lpstr>Legislative Advocacy Day:  January 24, 2019</vt:lpstr>
      <vt:lpstr>Summary: What we got</vt:lpstr>
      <vt:lpstr>Summary: HB 2158 - Our Big Win</vt:lpstr>
      <vt:lpstr>Summary: What we lost </vt:lpstr>
      <vt:lpstr>What we need to do next..</vt:lpstr>
      <vt:lpstr>Thank you owed…</vt:lpstr>
      <vt:lpstr>Questions 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Washington State Community and Technical College System</dc:title>
  <dc:subject/>
  <dc:creator>Nanette Angel;eesparza@sbctc.edu</dc:creator>
  <cp:lastModifiedBy>Edward Esparza</cp:lastModifiedBy>
  <cp:revision>37</cp:revision>
  <cp:lastPrinted>2019-05-03T00:10:15Z</cp:lastPrinted>
  <dcterms:created xsi:type="dcterms:W3CDTF">2019-01-02T23:12:39Z</dcterms:created>
  <dcterms:modified xsi:type="dcterms:W3CDTF">2019-05-03T15:51:39Z</dcterms:modified>
  <cp:category>Publications, Presentations</cp:category>
</cp:coreProperties>
</file>